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E54A12C-63B4-7618-9C8A-98E06B5031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Structure of the table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0E848-C365-6C71-9628-6E75DEDE1C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2D989-50C9-40D8-8F45-314900CDCEE2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476A54-D52D-0C51-4790-25D0378B44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3F2479-24F2-8C74-F841-4EFE856042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79918B-6612-4F8A-A107-B362C1435C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827471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Structure of the table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B42F25-0929-4D79-AA49-489B14CB61B6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C8C5C1-0329-4346-907A-4A3E81F81E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903087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187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8024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8590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52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9980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050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896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482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3507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9168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597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FBB246-B4E3-485D-87F6-1EC6137F5A2E}" type="datetimeFigureOut">
              <a:rPr lang="en-IN" smtClean="0"/>
              <a:t>20-02-2024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95D65-7990-4AA0-899E-8FDDBE1E06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87237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tockeditor.com/52693/exercise-assorted-gym-equipment-inside-the-gym-huma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tockeditor.com/52693/exercise-assorted-gym-equipment-inside-the-gym-huma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tockeditor.com/52693/exercise-assorted-gym-equipment-inside-the-gym-huma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tockeditor.com/52693/exercise-assorted-gym-equipment-inside-the-gym-huma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24827-F37E-8F6A-629A-8D32CF5065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B2C033-921F-698A-9DBC-91A6A6F330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931735-7C57-F0A6-CE76-7AD9B4242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4715" y="-74046"/>
            <a:ext cx="12701450" cy="706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267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33A308-4C5D-AD0E-6AC0-F4652C40BD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509132"/>
              </p:ext>
            </p:extLst>
          </p:nvPr>
        </p:nvGraphicFramePr>
        <p:xfrm>
          <a:off x="2030846" y="2501900"/>
          <a:ext cx="8130308" cy="1854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032577">
                  <a:extLst>
                    <a:ext uri="{9D8B030D-6E8A-4147-A177-3AD203B41FA5}">
                      <a16:colId xmlns:a16="http://schemas.microsoft.com/office/drawing/2014/main" val="903629913"/>
                    </a:ext>
                  </a:extLst>
                </a:gridCol>
                <a:gridCol w="2032577">
                  <a:extLst>
                    <a:ext uri="{9D8B030D-6E8A-4147-A177-3AD203B41FA5}">
                      <a16:colId xmlns:a16="http://schemas.microsoft.com/office/drawing/2014/main" val="3549171293"/>
                    </a:ext>
                  </a:extLst>
                </a:gridCol>
                <a:gridCol w="2032577">
                  <a:extLst>
                    <a:ext uri="{9D8B030D-6E8A-4147-A177-3AD203B41FA5}">
                      <a16:colId xmlns:a16="http://schemas.microsoft.com/office/drawing/2014/main" val="1042038754"/>
                    </a:ext>
                  </a:extLst>
                </a:gridCol>
                <a:gridCol w="2032577">
                  <a:extLst>
                    <a:ext uri="{9D8B030D-6E8A-4147-A177-3AD203B41FA5}">
                      <a16:colId xmlns:a16="http://schemas.microsoft.com/office/drawing/2014/main" val="15184989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3733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assignment_id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PRI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9128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member_id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4051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trainer_id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9673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assignment_date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331953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FC680A6-9D34-9552-EEF1-0B60724755FD}"/>
              </a:ext>
            </a:extLst>
          </p:cNvPr>
          <p:cNvSpPr txBox="1"/>
          <p:nvPr/>
        </p:nvSpPr>
        <p:spPr>
          <a:xfrm>
            <a:off x="3269673" y="4568826"/>
            <a:ext cx="565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Syntax : desc </a:t>
            </a:r>
            <a:r>
              <a:rPr lang="en-US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Member_Trainer_Assignments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68558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E3CDA0D-6573-3212-4FCD-47E8CC3B48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2786497"/>
              </p:ext>
            </p:extLst>
          </p:nvPr>
        </p:nvGraphicFramePr>
        <p:xfrm>
          <a:off x="2030846" y="2501900"/>
          <a:ext cx="8130308" cy="1854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032577">
                  <a:extLst>
                    <a:ext uri="{9D8B030D-6E8A-4147-A177-3AD203B41FA5}">
                      <a16:colId xmlns:a16="http://schemas.microsoft.com/office/drawing/2014/main" val="3069181298"/>
                    </a:ext>
                  </a:extLst>
                </a:gridCol>
                <a:gridCol w="2032577">
                  <a:extLst>
                    <a:ext uri="{9D8B030D-6E8A-4147-A177-3AD203B41FA5}">
                      <a16:colId xmlns:a16="http://schemas.microsoft.com/office/drawing/2014/main" val="3858930195"/>
                    </a:ext>
                  </a:extLst>
                </a:gridCol>
                <a:gridCol w="2032577">
                  <a:extLst>
                    <a:ext uri="{9D8B030D-6E8A-4147-A177-3AD203B41FA5}">
                      <a16:colId xmlns:a16="http://schemas.microsoft.com/office/drawing/2014/main" val="2302611125"/>
                    </a:ext>
                  </a:extLst>
                </a:gridCol>
                <a:gridCol w="2032577">
                  <a:extLst>
                    <a:ext uri="{9D8B030D-6E8A-4147-A177-3AD203B41FA5}">
                      <a16:colId xmlns:a16="http://schemas.microsoft.com/office/drawing/2014/main" val="16893353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0310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use_id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PRI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850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member_id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19568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facility_id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8093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use_date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006024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B3A4E06-57DE-023C-8199-30BA660FBC8A}"/>
              </a:ext>
            </a:extLst>
          </p:cNvPr>
          <p:cNvSpPr txBox="1"/>
          <p:nvPr/>
        </p:nvSpPr>
        <p:spPr>
          <a:xfrm>
            <a:off x="3269673" y="4568826"/>
            <a:ext cx="565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Syntax : desc </a:t>
            </a:r>
            <a:r>
              <a:rPr lang="en-US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Member_Facility_Use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37539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1ECFC0-BA0D-CC9D-F345-397CF1FA0C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4AC6422-88CE-6D3A-6742-FD4CABC40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CONTENTS OF THE TABLE</a:t>
            </a:r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717773-D097-A8DC-0173-0981A2320636}"/>
              </a:ext>
            </a:extLst>
          </p:cNvPr>
          <p:cNvSpPr txBox="1"/>
          <p:nvPr/>
        </p:nvSpPr>
        <p:spPr>
          <a:xfrm>
            <a:off x="3020291" y="5924174"/>
            <a:ext cx="615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Syntax : select * from members;</a:t>
            </a:r>
            <a:endParaRPr lang="en-IN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D25BB18-77B4-C42A-7B4E-84D0C361FE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545731"/>
              </p:ext>
            </p:extLst>
          </p:nvPr>
        </p:nvGraphicFramePr>
        <p:xfrm>
          <a:off x="595744" y="1389380"/>
          <a:ext cx="11000512" cy="43332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375064">
                  <a:extLst>
                    <a:ext uri="{9D8B030D-6E8A-4147-A177-3AD203B41FA5}">
                      <a16:colId xmlns:a16="http://schemas.microsoft.com/office/drawing/2014/main" val="615624204"/>
                    </a:ext>
                  </a:extLst>
                </a:gridCol>
                <a:gridCol w="1375064">
                  <a:extLst>
                    <a:ext uri="{9D8B030D-6E8A-4147-A177-3AD203B41FA5}">
                      <a16:colId xmlns:a16="http://schemas.microsoft.com/office/drawing/2014/main" val="1404940255"/>
                    </a:ext>
                  </a:extLst>
                </a:gridCol>
                <a:gridCol w="1375064">
                  <a:extLst>
                    <a:ext uri="{9D8B030D-6E8A-4147-A177-3AD203B41FA5}">
                      <a16:colId xmlns:a16="http://schemas.microsoft.com/office/drawing/2014/main" val="1010156885"/>
                    </a:ext>
                  </a:extLst>
                </a:gridCol>
                <a:gridCol w="1375064">
                  <a:extLst>
                    <a:ext uri="{9D8B030D-6E8A-4147-A177-3AD203B41FA5}">
                      <a16:colId xmlns:a16="http://schemas.microsoft.com/office/drawing/2014/main" val="1782710525"/>
                    </a:ext>
                  </a:extLst>
                </a:gridCol>
                <a:gridCol w="1375064">
                  <a:extLst>
                    <a:ext uri="{9D8B030D-6E8A-4147-A177-3AD203B41FA5}">
                      <a16:colId xmlns:a16="http://schemas.microsoft.com/office/drawing/2014/main" val="4271402097"/>
                    </a:ext>
                  </a:extLst>
                </a:gridCol>
                <a:gridCol w="1375064">
                  <a:extLst>
                    <a:ext uri="{9D8B030D-6E8A-4147-A177-3AD203B41FA5}">
                      <a16:colId xmlns:a16="http://schemas.microsoft.com/office/drawing/2014/main" val="1595481924"/>
                    </a:ext>
                  </a:extLst>
                </a:gridCol>
                <a:gridCol w="1375064">
                  <a:extLst>
                    <a:ext uri="{9D8B030D-6E8A-4147-A177-3AD203B41FA5}">
                      <a16:colId xmlns:a16="http://schemas.microsoft.com/office/drawing/2014/main" val="417646685"/>
                    </a:ext>
                  </a:extLst>
                </a:gridCol>
                <a:gridCol w="1375064">
                  <a:extLst>
                    <a:ext uri="{9D8B030D-6E8A-4147-A177-3AD203B41FA5}">
                      <a16:colId xmlns:a16="http://schemas.microsoft.com/office/drawing/2014/main" val="27980729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Member_id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First-name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Last-name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Age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Gender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Email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Address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8412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Aarav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aarav.sharma@example.com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123 Main St, Delhi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1367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Aditi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Patel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aditi.patel@example.com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456 Elm St, Mumbai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006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Arjun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Singh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arjun.singh@example.com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789 Oak St, Kolkata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9430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Ayesha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Khan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ayesha.khan@example.com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456 Pine St, Chennai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3064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Amit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Gupta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amit.gupta@example.com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789 Maple St, Bangalore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7929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6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Divya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divya.sharma@example.com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123 Cherry St, Hyderabad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0587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Rohan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Kumar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rohan.kumar@example.com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456 Walnut St, Pune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3242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Jain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neha.jain@example.com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789 Birch St, Jaipur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9834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Vivek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Verma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vivek.verma@example.com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123 Spruce St, Ahmedabad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276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Priya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Reddy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priya.reddy@example.com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456 Cedar St, Lucknow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443552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026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2CD9499-9945-EAA2-7454-F7DF8693EE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401517"/>
              </p:ext>
            </p:extLst>
          </p:nvPr>
        </p:nvGraphicFramePr>
        <p:xfrm>
          <a:off x="955962" y="2316480"/>
          <a:ext cx="10280076" cy="22250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13346">
                  <a:extLst>
                    <a:ext uri="{9D8B030D-6E8A-4147-A177-3AD203B41FA5}">
                      <a16:colId xmlns:a16="http://schemas.microsoft.com/office/drawing/2014/main" val="3359079123"/>
                    </a:ext>
                  </a:extLst>
                </a:gridCol>
                <a:gridCol w="1713346">
                  <a:extLst>
                    <a:ext uri="{9D8B030D-6E8A-4147-A177-3AD203B41FA5}">
                      <a16:colId xmlns:a16="http://schemas.microsoft.com/office/drawing/2014/main" val="262170298"/>
                    </a:ext>
                  </a:extLst>
                </a:gridCol>
                <a:gridCol w="1713346">
                  <a:extLst>
                    <a:ext uri="{9D8B030D-6E8A-4147-A177-3AD203B41FA5}">
                      <a16:colId xmlns:a16="http://schemas.microsoft.com/office/drawing/2014/main" val="2609120340"/>
                    </a:ext>
                  </a:extLst>
                </a:gridCol>
                <a:gridCol w="1713346">
                  <a:extLst>
                    <a:ext uri="{9D8B030D-6E8A-4147-A177-3AD203B41FA5}">
                      <a16:colId xmlns:a16="http://schemas.microsoft.com/office/drawing/2014/main" val="4194818627"/>
                    </a:ext>
                  </a:extLst>
                </a:gridCol>
                <a:gridCol w="1713346">
                  <a:extLst>
                    <a:ext uri="{9D8B030D-6E8A-4147-A177-3AD203B41FA5}">
                      <a16:colId xmlns:a16="http://schemas.microsoft.com/office/drawing/2014/main" val="3862481952"/>
                    </a:ext>
                  </a:extLst>
                </a:gridCol>
                <a:gridCol w="1713346">
                  <a:extLst>
                    <a:ext uri="{9D8B030D-6E8A-4147-A177-3AD203B41FA5}">
                      <a16:colId xmlns:a16="http://schemas.microsoft.com/office/drawing/2014/main" val="21865354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Trainer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First-name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Last-name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Specility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Email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Number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1979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Amit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Yoga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amit.sharma@example.com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9592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Patel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Aerobics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neha.patel@example.com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756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Raj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Singh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Weightlifting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raj.singh@example.com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6499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Kumar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Zumba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priya.kumar@example.com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37754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Rahul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Gupta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Pilates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rahul.gupta@example.com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442675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60D0B54-BEA1-9AE2-71CA-8EEEE1084D98}"/>
              </a:ext>
            </a:extLst>
          </p:cNvPr>
          <p:cNvSpPr txBox="1"/>
          <p:nvPr/>
        </p:nvSpPr>
        <p:spPr>
          <a:xfrm>
            <a:off x="3020291" y="4688041"/>
            <a:ext cx="615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Syntax : select * from trainer;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06347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6116EED-F943-0023-77AA-A842BAB04B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531691"/>
              </p:ext>
            </p:extLst>
          </p:nvPr>
        </p:nvGraphicFramePr>
        <p:xfrm>
          <a:off x="517236" y="1374255"/>
          <a:ext cx="11157527" cy="4109489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494228">
                  <a:extLst>
                    <a:ext uri="{9D8B030D-6E8A-4147-A177-3AD203B41FA5}">
                      <a16:colId xmlns:a16="http://schemas.microsoft.com/office/drawing/2014/main" val="1382569983"/>
                    </a:ext>
                  </a:extLst>
                </a:gridCol>
                <a:gridCol w="4084535">
                  <a:extLst>
                    <a:ext uri="{9D8B030D-6E8A-4147-A177-3AD203B41FA5}">
                      <a16:colId xmlns:a16="http://schemas.microsoft.com/office/drawing/2014/main" val="2841374000"/>
                    </a:ext>
                  </a:extLst>
                </a:gridCol>
                <a:gridCol w="2789382">
                  <a:extLst>
                    <a:ext uri="{9D8B030D-6E8A-4147-A177-3AD203B41FA5}">
                      <a16:colId xmlns:a16="http://schemas.microsoft.com/office/drawing/2014/main" val="1604178433"/>
                    </a:ext>
                  </a:extLst>
                </a:gridCol>
                <a:gridCol w="2789382">
                  <a:extLst>
                    <a:ext uri="{9D8B030D-6E8A-4147-A177-3AD203B41FA5}">
                      <a16:colId xmlns:a16="http://schemas.microsoft.com/office/drawing/2014/main" val="4561728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Supplement_id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Supplement_name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Brand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Price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7707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Protein Powder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MuscleTech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29.99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9188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Creatine Monohydrate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Optimum Nutrition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19.99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95542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Ashwagandha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Himalaya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15.99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196515"/>
                  </a:ext>
                </a:extLst>
              </a:tr>
              <a:tr h="401089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Turmeric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Organic India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10.50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3096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Omega-3 Fish Oil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Now Foods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20.75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8213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Multivitamin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 err="1"/>
                        <a:t>MuscleBlaze</a:t>
                      </a:r>
                      <a:endParaRPr lang="en-IN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25.00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574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Whey Protein Isolate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 err="1"/>
                        <a:t>MyProtein</a:t>
                      </a:r>
                      <a:endParaRPr lang="en-IN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34.99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9472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BCAA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Optimum Nutrition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29.95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3003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Glutamine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Dymatize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22.50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1277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Creatine HCL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Cellucor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27.25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60314633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FA26D07-6220-AE13-AA18-4C7A4F6798FC}"/>
              </a:ext>
            </a:extLst>
          </p:cNvPr>
          <p:cNvSpPr txBox="1"/>
          <p:nvPr/>
        </p:nvSpPr>
        <p:spPr>
          <a:xfrm>
            <a:off x="3047999" y="55896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Syntax: select * from supplement;</a:t>
            </a:r>
          </a:p>
        </p:txBody>
      </p:sp>
    </p:spTree>
    <p:extLst>
      <p:ext uri="{BB962C8B-B14F-4D97-AF65-F5344CB8AC3E}">
        <p14:creationId xmlns:p14="http://schemas.microsoft.com/office/powerpoint/2010/main" val="5690783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B6F6BCC-8D34-984A-1E39-D8FD788324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0255633"/>
              </p:ext>
            </p:extLst>
          </p:nvPr>
        </p:nvGraphicFramePr>
        <p:xfrm>
          <a:off x="1513608" y="2265680"/>
          <a:ext cx="9164784" cy="23266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291196">
                  <a:extLst>
                    <a:ext uri="{9D8B030D-6E8A-4147-A177-3AD203B41FA5}">
                      <a16:colId xmlns:a16="http://schemas.microsoft.com/office/drawing/2014/main" val="2309261077"/>
                    </a:ext>
                  </a:extLst>
                </a:gridCol>
                <a:gridCol w="2291196">
                  <a:extLst>
                    <a:ext uri="{9D8B030D-6E8A-4147-A177-3AD203B41FA5}">
                      <a16:colId xmlns:a16="http://schemas.microsoft.com/office/drawing/2014/main" val="2742598791"/>
                    </a:ext>
                  </a:extLst>
                </a:gridCol>
                <a:gridCol w="2291196">
                  <a:extLst>
                    <a:ext uri="{9D8B030D-6E8A-4147-A177-3AD203B41FA5}">
                      <a16:colId xmlns:a16="http://schemas.microsoft.com/office/drawing/2014/main" val="1690636786"/>
                    </a:ext>
                  </a:extLst>
                </a:gridCol>
                <a:gridCol w="2291196">
                  <a:extLst>
                    <a:ext uri="{9D8B030D-6E8A-4147-A177-3AD203B41FA5}">
                      <a16:colId xmlns:a16="http://schemas.microsoft.com/office/drawing/2014/main" val="11498688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Facility_id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Facility_name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Description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location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15362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Cardio Area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Contains treadmills, ellipticals, and stationary bikes.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First Floor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9104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Weight Room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Equipped with free weights and weightlifting machines.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Second Floor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2832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Yoga Studio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Dedicated space for yoga classes.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Third Floor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325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Swimming Pool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Indoor heated pool for swimming workouts.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Ground Floor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1110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Group Fitness Studio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Space for group fitness classes such as Zumba and aerobics.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Basement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11022998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E2F6358-B7B6-D268-21F2-E7E69004B205}"/>
              </a:ext>
            </a:extLst>
          </p:cNvPr>
          <p:cNvSpPr txBox="1"/>
          <p:nvPr/>
        </p:nvSpPr>
        <p:spPr>
          <a:xfrm>
            <a:off x="3048000" y="466005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Syntax : select * from facilities;</a:t>
            </a:r>
          </a:p>
        </p:txBody>
      </p:sp>
    </p:spTree>
    <p:extLst>
      <p:ext uri="{BB962C8B-B14F-4D97-AF65-F5344CB8AC3E}">
        <p14:creationId xmlns:p14="http://schemas.microsoft.com/office/powerpoint/2010/main" val="1077480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2CF7303-5F43-68FD-B70D-7428340F6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952659"/>
              </p:ext>
            </p:extLst>
          </p:nvPr>
        </p:nvGraphicFramePr>
        <p:xfrm>
          <a:off x="1630217" y="1389380"/>
          <a:ext cx="8931565" cy="40792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86313">
                  <a:extLst>
                    <a:ext uri="{9D8B030D-6E8A-4147-A177-3AD203B41FA5}">
                      <a16:colId xmlns:a16="http://schemas.microsoft.com/office/drawing/2014/main" val="2945331052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4132503807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2958935347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4047070577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39701974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Subscription_id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Member_id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start_date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End_date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Subscription_type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5832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2024-01-01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2024-12-31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756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2024-02-01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2024-07-31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Silver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5095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2024-03-15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2024-06-30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Bronze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7478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2024-01-15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2024-12-15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465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2024-02-20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2024-08-20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Silver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1967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2024-04-05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2024-09-30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Bronze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2140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2024-03-10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2024-10-10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439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2024-01-05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2024-12-05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Silver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5093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2024-07-12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Bronze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4053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2024-05-20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2024-11-20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Gold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6893478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4C979B0-B3BD-776D-599E-57A785FA137B}"/>
              </a:ext>
            </a:extLst>
          </p:cNvPr>
          <p:cNvSpPr txBox="1"/>
          <p:nvPr/>
        </p:nvSpPr>
        <p:spPr>
          <a:xfrm>
            <a:off x="3047999" y="55472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Syntax : select * from </a:t>
            </a:r>
            <a:r>
              <a:rPr lang="en-IN" dirty="0" err="1"/>
              <a:t>member_Subscriptions</a:t>
            </a:r>
            <a:r>
              <a:rPr lang="en-IN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754292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FCC1BE4-B376-70AF-3ED7-64CFC77FDA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752425"/>
              </p:ext>
            </p:extLst>
          </p:nvPr>
        </p:nvGraphicFramePr>
        <p:xfrm>
          <a:off x="1630217" y="1389380"/>
          <a:ext cx="8931565" cy="40792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86313">
                  <a:extLst>
                    <a:ext uri="{9D8B030D-6E8A-4147-A177-3AD203B41FA5}">
                      <a16:colId xmlns:a16="http://schemas.microsoft.com/office/drawing/2014/main" val="2732420987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3158604287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2093559092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2156390783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388273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Purchase_id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Member_id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Supplement_id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Purchase_date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Quantity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195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1015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1843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7289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6940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1780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6772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2836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462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9472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4377081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9E21B7D-DBF6-CC18-4B99-EF6A49BE7290}"/>
              </a:ext>
            </a:extLst>
          </p:cNvPr>
          <p:cNvSpPr txBox="1"/>
          <p:nvPr/>
        </p:nvSpPr>
        <p:spPr>
          <a:xfrm>
            <a:off x="3047999" y="554726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Syntax : select * from </a:t>
            </a:r>
            <a:r>
              <a:rPr lang="en-IN" dirty="0" err="1"/>
              <a:t>supplement_Purchases</a:t>
            </a:r>
            <a:r>
              <a:rPr lang="en-IN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846608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42EEEF5-E11F-D5B3-356D-8A2639C7CC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526569"/>
              </p:ext>
            </p:extLst>
          </p:nvPr>
        </p:nvGraphicFramePr>
        <p:xfrm>
          <a:off x="2523374" y="1389380"/>
          <a:ext cx="7145252" cy="40792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86313">
                  <a:extLst>
                    <a:ext uri="{9D8B030D-6E8A-4147-A177-3AD203B41FA5}">
                      <a16:colId xmlns:a16="http://schemas.microsoft.com/office/drawing/2014/main" val="3629872144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2663057014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631424187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27630461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Assignment_id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Member_id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Trainer_id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Assignment_date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212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2044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908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889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9308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1947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356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996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2024-02-17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9790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2024-02-18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3702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2024-02-19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8336980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F794217-47DA-7C90-FCED-4599430B4E7D}"/>
              </a:ext>
            </a:extLst>
          </p:cNvPr>
          <p:cNvSpPr txBox="1"/>
          <p:nvPr/>
        </p:nvSpPr>
        <p:spPr>
          <a:xfrm>
            <a:off x="3048000" y="55811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Syntax : select * from </a:t>
            </a:r>
            <a:r>
              <a:rPr lang="en-IN" dirty="0" err="1"/>
              <a:t>Member_Trainer_Assignments</a:t>
            </a:r>
            <a:r>
              <a:rPr lang="en-IN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56624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A78E724-E2D5-940D-C1CF-92D05AD747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575586"/>
              </p:ext>
            </p:extLst>
          </p:nvPr>
        </p:nvGraphicFramePr>
        <p:xfrm>
          <a:off x="2523374" y="1389380"/>
          <a:ext cx="7145252" cy="40792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86313">
                  <a:extLst>
                    <a:ext uri="{9D8B030D-6E8A-4147-A177-3AD203B41FA5}">
                      <a16:colId xmlns:a16="http://schemas.microsoft.com/office/drawing/2014/main" val="943001502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668906166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4065484161"/>
                    </a:ext>
                  </a:extLst>
                </a:gridCol>
                <a:gridCol w="1786313">
                  <a:extLst>
                    <a:ext uri="{9D8B030D-6E8A-4147-A177-3AD203B41FA5}">
                      <a16:colId xmlns:a16="http://schemas.microsoft.com/office/drawing/2014/main" val="2776854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User_id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Member_id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Facility_id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Use_date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53543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569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8145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958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2024-02-15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4673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2024-02-16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5575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5288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4205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8604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2024-02-20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4601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2024-02-21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9361078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4401ECF-9F12-2CBC-48C2-7F7880A20526}"/>
              </a:ext>
            </a:extLst>
          </p:cNvPr>
          <p:cNvSpPr txBox="1"/>
          <p:nvPr/>
        </p:nvSpPr>
        <p:spPr>
          <a:xfrm>
            <a:off x="3048000" y="557868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Syntax : select * from </a:t>
            </a:r>
            <a:r>
              <a:rPr lang="en-IN" dirty="0" err="1"/>
              <a:t>Member_Facility_Use</a:t>
            </a:r>
            <a:r>
              <a:rPr lang="en-IN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70020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E8B263-A7A9-62E5-FA9F-1E698AFE80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E2ADBE-0871-6CA8-8B30-22052CF79477}"/>
              </a:ext>
            </a:extLst>
          </p:cNvPr>
          <p:cNvSpPr txBox="1"/>
          <p:nvPr/>
        </p:nvSpPr>
        <p:spPr>
          <a:xfrm>
            <a:off x="0" y="2459504"/>
            <a:ext cx="12191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Söhne"/>
              </a:rPr>
              <a:t>The Project involves designing the database schema, creating tables and populating them with the sample data.</a:t>
            </a:r>
          </a:p>
          <a:p>
            <a:pPr algn="ctr"/>
            <a:r>
              <a:rPr lang="en-US" sz="2000" b="1" dirty="0">
                <a:latin typeface="Söhne"/>
              </a:rPr>
              <a:t>Additionally, it includes writing SQL queries to perform various operations like fetching members details, tracking facility usage, managing subscriptions and analyzing trainer assignments.</a:t>
            </a:r>
          </a:p>
          <a:p>
            <a:pPr algn="ctr"/>
            <a:endParaRPr lang="en-US" sz="2000" b="1" dirty="0">
              <a:latin typeface="Söhne"/>
            </a:endParaRPr>
          </a:p>
          <a:p>
            <a:pPr algn="ctr"/>
            <a:r>
              <a:rPr lang="en-US" sz="2000" b="1" dirty="0">
                <a:latin typeface="Söhne"/>
              </a:rPr>
              <a:t>Overall, the database system facilities efficient management and tracking of gym-related activities for better organization and service delivery.</a:t>
            </a:r>
          </a:p>
        </p:txBody>
      </p:sp>
    </p:spTree>
    <p:extLst>
      <p:ext uri="{BB962C8B-B14F-4D97-AF65-F5344CB8AC3E}">
        <p14:creationId xmlns:p14="http://schemas.microsoft.com/office/powerpoint/2010/main" val="19990310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5EB0A8-EA4B-997E-BFE0-A8D92B8E3F0E}"/>
              </a:ext>
            </a:extLst>
          </p:cNvPr>
          <p:cNvSpPr txBox="1"/>
          <p:nvPr/>
        </p:nvSpPr>
        <p:spPr>
          <a:xfrm>
            <a:off x="3048000" y="3075057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SUB-QUARIES</a:t>
            </a:r>
            <a:endParaRPr lang="en-IN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523C95-4466-FD32-EF53-B550FB0E0D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8833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67D99D0-2136-C6EA-BBA6-B6D3CD520B8A}"/>
              </a:ext>
            </a:extLst>
          </p:cNvPr>
          <p:cNvSpPr txBox="1"/>
          <p:nvPr/>
        </p:nvSpPr>
        <p:spPr>
          <a:xfrm>
            <a:off x="3048000" y="71385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Find Members with Gold Memberships: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E9844A8-45D4-04C2-D78F-370CDB9004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71831"/>
              </p:ext>
            </p:extLst>
          </p:nvPr>
        </p:nvGraphicFramePr>
        <p:xfrm>
          <a:off x="1000124" y="1325880"/>
          <a:ext cx="10191752" cy="21031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273969">
                  <a:extLst>
                    <a:ext uri="{9D8B030D-6E8A-4147-A177-3AD203B41FA5}">
                      <a16:colId xmlns:a16="http://schemas.microsoft.com/office/drawing/2014/main" val="3280093336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3413845909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636874960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1740220289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2577816143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1559687890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3918315190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38048086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Member_id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First_name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Last_name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Age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Gender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Email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Phone_ number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Address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2799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Aarav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aarav.sharma@example.com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123 Main St, Delhi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3563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Ayesha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Khan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ayesha.khan@example.com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456 Pine St, Chennai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24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Rohan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Kumar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rohan.kumar@example.com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456 Walnut St, Pune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897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Reddy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priya.reddy@example.com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456 Cedar St, Lucknow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323335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F2AE5B9-E79D-91D5-836C-E2B2F495CDD1}"/>
              </a:ext>
            </a:extLst>
          </p:cNvPr>
          <p:cNvSpPr txBox="1"/>
          <p:nvPr/>
        </p:nvSpPr>
        <p:spPr>
          <a:xfrm>
            <a:off x="923925" y="3671689"/>
            <a:ext cx="6096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/>
              <a:t>SYNTAX</a:t>
            </a:r>
            <a:r>
              <a:rPr lang="en-IN" sz="1400" dirty="0"/>
              <a:t>:</a:t>
            </a:r>
          </a:p>
          <a:p>
            <a:endParaRPr lang="en-IN" sz="1400" dirty="0"/>
          </a:p>
          <a:p>
            <a:r>
              <a:rPr lang="en-IN" sz="1400" dirty="0"/>
              <a:t>SELECT *</a:t>
            </a:r>
          </a:p>
          <a:p>
            <a:r>
              <a:rPr lang="en-IN" sz="1400" dirty="0"/>
              <a:t>FROM Members</a:t>
            </a:r>
          </a:p>
          <a:p>
            <a:r>
              <a:rPr lang="en-IN" sz="1400" dirty="0"/>
              <a:t>WHERE </a:t>
            </a:r>
            <a:r>
              <a:rPr lang="en-IN" sz="1400" dirty="0" err="1"/>
              <a:t>member_id</a:t>
            </a:r>
            <a:r>
              <a:rPr lang="en-IN" sz="1400" dirty="0"/>
              <a:t> IN (</a:t>
            </a:r>
          </a:p>
          <a:p>
            <a:r>
              <a:rPr lang="en-IN" sz="1400" dirty="0"/>
              <a:t>    SELECT </a:t>
            </a:r>
            <a:r>
              <a:rPr lang="en-IN" sz="1400" dirty="0" err="1"/>
              <a:t>member_id</a:t>
            </a:r>
            <a:r>
              <a:rPr lang="en-IN" sz="1400" dirty="0"/>
              <a:t>    </a:t>
            </a:r>
          </a:p>
          <a:p>
            <a:r>
              <a:rPr lang="en-IN" sz="1400" dirty="0"/>
              <a:t>    FROM </a:t>
            </a:r>
            <a:r>
              <a:rPr lang="en-IN" sz="1400" dirty="0" err="1"/>
              <a:t>Member_Subscriptions</a:t>
            </a:r>
            <a:r>
              <a:rPr lang="en-IN" sz="1400" dirty="0"/>
              <a:t>    </a:t>
            </a:r>
          </a:p>
          <a:p>
            <a:r>
              <a:rPr lang="en-IN" sz="1400" dirty="0"/>
              <a:t>    WHERE </a:t>
            </a:r>
            <a:r>
              <a:rPr lang="en-IN" sz="1400" dirty="0" err="1"/>
              <a:t>subscription_type</a:t>
            </a:r>
            <a:r>
              <a:rPr lang="en-IN" sz="1400" dirty="0"/>
              <a:t> = 'Gold’ );</a:t>
            </a:r>
          </a:p>
        </p:txBody>
      </p:sp>
    </p:spTree>
    <p:extLst>
      <p:ext uri="{BB962C8B-B14F-4D97-AF65-F5344CB8AC3E}">
        <p14:creationId xmlns:p14="http://schemas.microsoft.com/office/powerpoint/2010/main" val="24740082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D77A25-2C45-96ED-7CCB-C2A32FCF0BBB}"/>
              </a:ext>
            </a:extLst>
          </p:cNvPr>
          <p:cNvSpPr txBox="1"/>
          <p:nvPr/>
        </p:nvSpPr>
        <p:spPr>
          <a:xfrm>
            <a:off x="3048000" y="7487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 Find Trainers Who Train Male Members: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DB5E2F6-F883-24B7-7EB8-83841D5FDC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8750016"/>
              </p:ext>
            </p:extLst>
          </p:nvPr>
        </p:nvGraphicFramePr>
        <p:xfrm>
          <a:off x="1514472" y="1395943"/>
          <a:ext cx="9163056" cy="23266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527176">
                  <a:extLst>
                    <a:ext uri="{9D8B030D-6E8A-4147-A177-3AD203B41FA5}">
                      <a16:colId xmlns:a16="http://schemas.microsoft.com/office/drawing/2014/main" val="2104330521"/>
                    </a:ext>
                  </a:extLst>
                </a:gridCol>
                <a:gridCol w="1527176">
                  <a:extLst>
                    <a:ext uri="{9D8B030D-6E8A-4147-A177-3AD203B41FA5}">
                      <a16:colId xmlns:a16="http://schemas.microsoft.com/office/drawing/2014/main" val="2030331431"/>
                    </a:ext>
                  </a:extLst>
                </a:gridCol>
                <a:gridCol w="1527176">
                  <a:extLst>
                    <a:ext uri="{9D8B030D-6E8A-4147-A177-3AD203B41FA5}">
                      <a16:colId xmlns:a16="http://schemas.microsoft.com/office/drawing/2014/main" val="1482612401"/>
                    </a:ext>
                  </a:extLst>
                </a:gridCol>
                <a:gridCol w="1527176">
                  <a:extLst>
                    <a:ext uri="{9D8B030D-6E8A-4147-A177-3AD203B41FA5}">
                      <a16:colId xmlns:a16="http://schemas.microsoft.com/office/drawing/2014/main" val="2004005135"/>
                    </a:ext>
                  </a:extLst>
                </a:gridCol>
                <a:gridCol w="1527176">
                  <a:extLst>
                    <a:ext uri="{9D8B030D-6E8A-4147-A177-3AD203B41FA5}">
                      <a16:colId xmlns:a16="http://schemas.microsoft.com/office/drawing/2014/main" val="3486132374"/>
                    </a:ext>
                  </a:extLst>
                </a:gridCol>
                <a:gridCol w="1527176">
                  <a:extLst>
                    <a:ext uri="{9D8B030D-6E8A-4147-A177-3AD203B41FA5}">
                      <a16:colId xmlns:a16="http://schemas.microsoft.com/office/drawing/2014/main" val="20775716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Trainer_id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First_name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Last_name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Specility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Email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Phone_number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0618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Amit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Yoga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amit.sharma@example.com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476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Raj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Singh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Weightlifting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raj.singh@example.com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0087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Rahul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Gupta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Pilates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rahul.gupta@example.com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410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Patel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Aerobics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neha.patel@example.com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8330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Kumar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Zumba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priya.kumar@example.com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197689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5BC948E-29EE-8A22-D11E-45624D2266C7}"/>
              </a:ext>
            </a:extLst>
          </p:cNvPr>
          <p:cNvSpPr txBox="1"/>
          <p:nvPr/>
        </p:nvSpPr>
        <p:spPr>
          <a:xfrm>
            <a:off x="1085850" y="4000411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1" dirty="0"/>
              <a:t>SYNTAX</a:t>
            </a:r>
            <a:r>
              <a:rPr lang="en-IN" sz="1400" dirty="0"/>
              <a:t>:</a:t>
            </a:r>
          </a:p>
          <a:p>
            <a:endParaRPr lang="en-IN" sz="1400" dirty="0"/>
          </a:p>
          <a:p>
            <a:r>
              <a:rPr lang="en-IN" sz="1400" dirty="0"/>
              <a:t>SELECT *</a:t>
            </a:r>
          </a:p>
          <a:p>
            <a:r>
              <a:rPr lang="en-IN" sz="1400" dirty="0"/>
              <a:t>FROM Trainers</a:t>
            </a:r>
          </a:p>
          <a:p>
            <a:r>
              <a:rPr lang="en-IN" sz="1400" dirty="0"/>
              <a:t>WHERE </a:t>
            </a:r>
            <a:r>
              <a:rPr lang="en-IN" sz="1400" dirty="0" err="1"/>
              <a:t>trainer_id</a:t>
            </a:r>
            <a:r>
              <a:rPr lang="en-IN" sz="1400" dirty="0"/>
              <a:t> IN (</a:t>
            </a:r>
          </a:p>
          <a:p>
            <a:r>
              <a:rPr lang="en-IN" sz="1400" dirty="0"/>
              <a:t>    SELECT </a:t>
            </a:r>
            <a:r>
              <a:rPr lang="en-IN" sz="1400" dirty="0" err="1"/>
              <a:t>trainer_id</a:t>
            </a:r>
            <a:endParaRPr lang="en-IN" sz="1400" dirty="0"/>
          </a:p>
          <a:p>
            <a:r>
              <a:rPr lang="en-IN" sz="1400" dirty="0"/>
              <a:t>    FROM </a:t>
            </a:r>
            <a:r>
              <a:rPr lang="en-IN" sz="1400" dirty="0" err="1"/>
              <a:t>Member_Trainer_Assignments</a:t>
            </a:r>
            <a:endParaRPr lang="en-IN" sz="1400" dirty="0"/>
          </a:p>
          <a:p>
            <a:r>
              <a:rPr lang="en-IN" sz="1400" dirty="0"/>
              <a:t>    WHERE </a:t>
            </a:r>
            <a:r>
              <a:rPr lang="en-IN" sz="1400" dirty="0" err="1"/>
              <a:t>member_id</a:t>
            </a:r>
            <a:r>
              <a:rPr lang="en-IN" sz="1400" dirty="0"/>
              <a:t> IN (</a:t>
            </a:r>
          </a:p>
          <a:p>
            <a:r>
              <a:rPr lang="en-IN" sz="1400" dirty="0"/>
              <a:t>        SELECT </a:t>
            </a:r>
            <a:r>
              <a:rPr lang="en-IN" sz="1400" dirty="0" err="1"/>
              <a:t>member_id</a:t>
            </a:r>
            <a:endParaRPr lang="en-IN" sz="1400" dirty="0"/>
          </a:p>
          <a:p>
            <a:r>
              <a:rPr lang="en-IN" sz="1400" dirty="0"/>
              <a:t>        FROM Members        </a:t>
            </a:r>
          </a:p>
          <a:p>
            <a:r>
              <a:rPr lang="en-IN" sz="1400" dirty="0"/>
              <a:t>        WHERE gender = 'Male’   </a:t>
            </a:r>
          </a:p>
          <a:p>
            <a:r>
              <a:rPr lang="en-IN" sz="1400" dirty="0"/>
              <a:t> ));</a:t>
            </a:r>
          </a:p>
        </p:txBody>
      </p:sp>
    </p:spTree>
    <p:extLst>
      <p:ext uri="{BB962C8B-B14F-4D97-AF65-F5344CB8AC3E}">
        <p14:creationId xmlns:p14="http://schemas.microsoft.com/office/powerpoint/2010/main" val="33096090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D04F75-7ADC-C6E4-01A4-91613F131C4C}"/>
              </a:ext>
            </a:extLst>
          </p:cNvPr>
          <p:cNvSpPr txBox="1"/>
          <p:nvPr/>
        </p:nvSpPr>
        <p:spPr>
          <a:xfrm>
            <a:off x="2495550" y="429310"/>
            <a:ext cx="7200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Find Members Who Purchased Supplements That Cost More Than $20: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A1A7FBE-F241-FEC5-7D41-F0F152685D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526946"/>
              </p:ext>
            </p:extLst>
          </p:nvPr>
        </p:nvGraphicFramePr>
        <p:xfrm>
          <a:off x="1000124" y="1021849"/>
          <a:ext cx="10191752" cy="32918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273969">
                  <a:extLst>
                    <a:ext uri="{9D8B030D-6E8A-4147-A177-3AD203B41FA5}">
                      <a16:colId xmlns:a16="http://schemas.microsoft.com/office/drawing/2014/main" val="2618245249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1497739984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2926522914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826170787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2473595960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3196075273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771162179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24320133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Member_id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First_name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Last_name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Age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Gender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Email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Phone_ number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Address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9892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Aarav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aarav.sharma@example.com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123 Main St, Delhi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02579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Amit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Gupta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amit.gupta@example.com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789 Maple St, Bangalore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6691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Divya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divya.sharma@example.com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123 Cherry St, Hyderabad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25633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Rohan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Kumar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rohan.kumar@example.com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456 Walnut St, Pune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413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Jain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neha.jain@example.com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789 Birch St, Jaipur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7835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9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Vivek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Verma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vivek.verma@example.com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123 Spruce St, Ahmedabad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329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 dirty="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Reddy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priya.reddy@example.com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456 Cedar St, Lucknow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766705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1170B1F-BD39-937E-CC55-67E716E311BD}"/>
              </a:ext>
            </a:extLst>
          </p:cNvPr>
          <p:cNvSpPr txBox="1"/>
          <p:nvPr/>
        </p:nvSpPr>
        <p:spPr>
          <a:xfrm>
            <a:off x="1066800" y="4536896"/>
            <a:ext cx="60960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/>
              <a:t>SYNTAX</a:t>
            </a:r>
            <a:r>
              <a:rPr lang="en-IN" sz="1200" dirty="0"/>
              <a:t>:</a:t>
            </a:r>
          </a:p>
          <a:p>
            <a:endParaRPr lang="en-IN" sz="1200" dirty="0"/>
          </a:p>
          <a:p>
            <a:r>
              <a:rPr lang="en-IN" sz="1200" dirty="0"/>
              <a:t>SELECT *</a:t>
            </a:r>
          </a:p>
          <a:p>
            <a:r>
              <a:rPr lang="en-IN" sz="1200" dirty="0"/>
              <a:t>FROM Members</a:t>
            </a:r>
          </a:p>
          <a:p>
            <a:r>
              <a:rPr lang="en-IN" sz="1200" dirty="0"/>
              <a:t>WHERE </a:t>
            </a:r>
            <a:r>
              <a:rPr lang="en-IN" sz="1200" dirty="0" err="1"/>
              <a:t>member_id</a:t>
            </a:r>
            <a:r>
              <a:rPr lang="en-IN" sz="1200" dirty="0"/>
              <a:t> IN (</a:t>
            </a:r>
          </a:p>
          <a:p>
            <a:r>
              <a:rPr lang="en-IN" sz="1200" dirty="0"/>
              <a:t>    SELECT </a:t>
            </a:r>
            <a:r>
              <a:rPr lang="en-IN" sz="1200" dirty="0" err="1"/>
              <a:t>member_id</a:t>
            </a:r>
            <a:endParaRPr lang="en-IN" sz="1200" dirty="0"/>
          </a:p>
          <a:p>
            <a:r>
              <a:rPr lang="en-IN" sz="1200" dirty="0"/>
              <a:t>    FROM </a:t>
            </a:r>
            <a:r>
              <a:rPr lang="en-IN" sz="1200" dirty="0" err="1"/>
              <a:t>Supplement_Purchases</a:t>
            </a:r>
            <a:r>
              <a:rPr lang="en-IN" sz="1200" dirty="0"/>
              <a:t> </a:t>
            </a:r>
          </a:p>
          <a:p>
            <a:r>
              <a:rPr lang="en-IN" sz="1200" dirty="0"/>
              <a:t>    WHERE </a:t>
            </a:r>
            <a:r>
              <a:rPr lang="en-IN" sz="1200" dirty="0" err="1"/>
              <a:t>supplement_id</a:t>
            </a:r>
            <a:r>
              <a:rPr lang="en-IN" sz="1200" dirty="0"/>
              <a:t> IN (</a:t>
            </a:r>
          </a:p>
          <a:p>
            <a:r>
              <a:rPr lang="en-IN" sz="1200" dirty="0"/>
              <a:t>        SELECT </a:t>
            </a:r>
            <a:r>
              <a:rPr lang="en-IN" sz="1200" dirty="0" err="1"/>
              <a:t>supplement_id</a:t>
            </a:r>
            <a:r>
              <a:rPr lang="en-IN" sz="1200" dirty="0"/>
              <a:t> </a:t>
            </a:r>
          </a:p>
          <a:p>
            <a:r>
              <a:rPr lang="en-IN" sz="1200" dirty="0"/>
              <a:t>        FROM Supplements</a:t>
            </a:r>
          </a:p>
          <a:p>
            <a:r>
              <a:rPr lang="en-IN" sz="1200" dirty="0"/>
              <a:t>        WHERE price &gt; 20.00    ));</a:t>
            </a:r>
          </a:p>
        </p:txBody>
      </p:sp>
    </p:spTree>
    <p:extLst>
      <p:ext uri="{BB962C8B-B14F-4D97-AF65-F5344CB8AC3E}">
        <p14:creationId xmlns:p14="http://schemas.microsoft.com/office/powerpoint/2010/main" val="2726796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42BCE9B-6AC0-78E3-3AFC-1A4CDEF85F12}"/>
              </a:ext>
            </a:extLst>
          </p:cNvPr>
          <p:cNvSpPr txBox="1"/>
          <p:nvPr/>
        </p:nvSpPr>
        <p:spPr>
          <a:xfrm>
            <a:off x="2357437" y="495985"/>
            <a:ext cx="74771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dirty="0"/>
              <a:t>Find Members Who Purchased Supplements With Quantity More Than 1: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2CA41BF-A23E-1F22-8003-74C829A558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892048"/>
              </p:ext>
            </p:extLst>
          </p:nvPr>
        </p:nvGraphicFramePr>
        <p:xfrm>
          <a:off x="1000123" y="929640"/>
          <a:ext cx="10191752" cy="24993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273969">
                  <a:extLst>
                    <a:ext uri="{9D8B030D-6E8A-4147-A177-3AD203B41FA5}">
                      <a16:colId xmlns:a16="http://schemas.microsoft.com/office/drawing/2014/main" val="2698471063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2322880929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2415076641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2646931493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3641645158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2080737422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1726817812"/>
                    </a:ext>
                  </a:extLst>
                </a:gridCol>
                <a:gridCol w="1273969">
                  <a:extLst>
                    <a:ext uri="{9D8B030D-6E8A-4147-A177-3AD203B41FA5}">
                      <a16:colId xmlns:a16="http://schemas.microsoft.com/office/drawing/2014/main" val="501461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 err="1"/>
                        <a:t>Member_id</a:t>
                      </a:r>
                      <a:endParaRPr lang="en-IN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First_name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/>
                        <a:t>Last_name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Age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Gender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Email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Phone_ number</a:t>
                      </a:r>
                      <a:endParaRPr lang="en-IN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Address</a:t>
                      </a:r>
                      <a:endParaRPr lang="en-IN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8354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Aditi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Patel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aditi.patel@example.com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456 Elm St, Mumbai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495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Ayesha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Khan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ayesha.khan@example.com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456 Pine St, Chennai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3844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6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Divya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divya.sharma@example.com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123 Cherry St, Hyderabad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7127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Jain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neha.jain@example.com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789 Birch St, Jaipur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9229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Reddy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priya.reddy@example.com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456 Cedar St, Lucknow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038175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E01DB1F-68CA-C0B3-6764-A94362583CC9}"/>
              </a:ext>
            </a:extLst>
          </p:cNvPr>
          <p:cNvSpPr txBox="1"/>
          <p:nvPr/>
        </p:nvSpPr>
        <p:spPr>
          <a:xfrm>
            <a:off x="1000123" y="3653135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/>
              <a:t>SYNTAX</a:t>
            </a:r>
            <a:r>
              <a:rPr lang="en-IN" sz="1200" dirty="0"/>
              <a:t>:</a:t>
            </a:r>
          </a:p>
          <a:p>
            <a:endParaRPr lang="en-IN" sz="1200" dirty="0"/>
          </a:p>
          <a:p>
            <a:r>
              <a:rPr lang="en-IN" sz="1200" dirty="0"/>
              <a:t>SELECT *</a:t>
            </a:r>
          </a:p>
          <a:p>
            <a:r>
              <a:rPr lang="en-IN" sz="1200" dirty="0"/>
              <a:t>FROM Members</a:t>
            </a:r>
          </a:p>
          <a:p>
            <a:r>
              <a:rPr lang="en-IN" sz="1200" dirty="0"/>
              <a:t>WHERE </a:t>
            </a:r>
            <a:r>
              <a:rPr lang="en-IN" sz="1200" dirty="0" err="1"/>
              <a:t>member_id</a:t>
            </a:r>
            <a:r>
              <a:rPr lang="en-IN" sz="1200" dirty="0"/>
              <a:t> IN (</a:t>
            </a:r>
          </a:p>
          <a:p>
            <a:r>
              <a:rPr lang="en-IN" sz="1200" dirty="0"/>
              <a:t>    SELECT </a:t>
            </a:r>
            <a:r>
              <a:rPr lang="en-IN" sz="1200" dirty="0" err="1"/>
              <a:t>member_id</a:t>
            </a:r>
            <a:endParaRPr lang="en-IN" sz="1200" dirty="0"/>
          </a:p>
          <a:p>
            <a:r>
              <a:rPr lang="en-IN" sz="1200" dirty="0"/>
              <a:t>    FROM </a:t>
            </a:r>
            <a:r>
              <a:rPr lang="en-IN" sz="1200" dirty="0" err="1"/>
              <a:t>Supplement_Purchases</a:t>
            </a:r>
            <a:endParaRPr lang="en-IN" sz="1200" dirty="0"/>
          </a:p>
          <a:p>
            <a:r>
              <a:rPr lang="en-IN" sz="1200" dirty="0"/>
              <a:t>    WHERE quantity &gt; 1);</a:t>
            </a:r>
          </a:p>
        </p:txBody>
      </p:sp>
    </p:spTree>
    <p:extLst>
      <p:ext uri="{BB962C8B-B14F-4D97-AF65-F5344CB8AC3E}">
        <p14:creationId xmlns:p14="http://schemas.microsoft.com/office/powerpoint/2010/main" val="21392819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2565D0-FF44-E0A5-3054-178780FEF7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676476-521D-31BA-E8CE-88143FBB1CF2}"/>
              </a:ext>
            </a:extLst>
          </p:cNvPr>
          <p:cNvSpPr txBox="1"/>
          <p:nvPr/>
        </p:nvSpPr>
        <p:spPr>
          <a:xfrm>
            <a:off x="3009900" y="3015734"/>
            <a:ext cx="6172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JOINS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52088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125369-EA86-833B-C9D6-6C3E1F46BB89}"/>
              </a:ext>
            </a:extLst>
          </p:cNvPr>
          <p:cNvSpPr txBox="1"/>
          <p:nvPr/>
        </p:nvSpPr>
        <p:spPr>
          <a:xfrm>
            <a:off x="1557337" y="476031"/>
            <a:ext cx="890587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Subquery with Inner Join: Find members who have Gold subscriptions and their assigned trainers.</a:t>
            </a:r>
            <a:endParaRPr lang="en-IN" sz="1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32B48F7-5C81-7815-A607-74FBDCF969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265318"/>
              </p:ext>
            </p:extLst>
          </p:nvPr>
        </p:nvGraphicFramePr>
        <p:xfrm>
          <a:off x="1325640" y="878840"/>
          <a:ext cx="9540720" cy="22860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954072">
                  <a:extLst>
                    <a:ext uri="{9D8B030D-6E8A-4147-A177-3AD203B41FA5}">
                      <a16:colId xmlns:a16="http://schemas.microsoft.com/office/drawing/2014/main" val="668057378"/>
                    </a:ext>
                  </a:extLst>
                </a:gridCol>
                <a:gridCol w="954072">
                  <a:extLst>
                    <a:ext uri="{9D8B030D-6E8A-4147-A177-3AD203B41FA5}">
                      <a16:colId xmlns:a16="http://schemas.microsoft.com/office/drawing/2014/main" val="1670791465"/>
                    </a:ext>
                  </a:extLst>
                </a:gridCol>
                <a:gridCol w="954072">
                  <a:extLst>
                    <a:ext uri="{9D8B030D-6E8A-4147-A177-3AD203B41FA5}">
                      <a16:colId xmlns:a16="http://schemas.microsoft.com/office/drawing/2014/main" val="3746300609"/>
                    </a:ext>
                  </a:extLst>
                </a:gridCol>
                <a:gridCol w="954072">
                  <a:extLst>
                    <a:ext uri="{9D8B030D-6E8A-4147-A177-3AD203B41FA5}">
                      <a16:colId xmlns:a16="http://schemas.microsoft.com/office/drawing/2014/main" val="3605948050"/>
                    </a:ext>
                  </a:extLst>
                </a:gridCol>
                <a:gridCol w="954072">
                  <a:extLst>
                    <a:ext uri="{9D8B030D-6E8A-4147-A177-3AD203B41FA5}">
                      <a16:colId xmlns:a16="http://schemas.microsoft.com/office/drawing/2014/main" val="126170387"/>
                    </a:ext>
                  </a:extLst>
                </a:gridCol>
                <a:gridCol w="954072">
                  <a:extLst>
                    <a:ext uri="{9D8B030D-6E8A-4147-A177-3AD203B41FA5}">
                      <a16:colId xmlns:a16="http://schemas.microsoft.com/office/drawing/2014/main" val="1513285075"/>
                    </a:ext>
                  </a:extLst>
                </a:gridCol>
                <a:gridCol w="954072">
                  <a:extLst>
                    <a:ext uri="{9D8B030D-6E8A-4147-A177-3AD203B41FA5}">
                      <a16:colId xmlns:a16="http://schemas.microsoft.com/office/drawing/2014/main" val="1704412474"/>
                    </a:ext>
                  </a:extLst>
                </a:gridCol>
                <a:gridCol w="954072">
                  <a:extLst>
                    <a:ext uri="{9D8B030D-6E8A-4147-A177-3AD203B41FA5}">
                      <a16:colId xmlns:a16="http://schemas.microsoft.com/office/drawing/2014/main" val="3213493537"/>
                    </a:ext>
                  </a:extLst>
                </a:gridCol>
                <a:gridCol w="954072">
                  <a:extLst>
                    <a:ext uri="{9D8B030D-6E8A-4147-A177-3AD203B41FA5}">
                      <a16:colId xmlns:a16="http://schemas.microsoft.com/office/drawing/2014/main" val="478961714"/>
                    </a:ext>
                  </a:extLst>
                </a:gridCol>
                <a:gridCol w="954072">
                  <a:extLst>
                    <a:ext uri="{9D8B030D-6E8A-4147-A177-3AD203B41FA5}">
                      <a16:colId xmlns:a16="http://schemas.microsoft.com/office/drawing/2014/main" val="3197618446"/>
                    </a:ext>
                  </a:extLst>
                </a:gridCol>
              </a:tblGrid>
              <a:tr h="370217">
                <a:tc>
                  <a:txBody>
                    <a:bodyPr/>
                    <a:lstStyle/>
                    <a:p>
                      <a:r>
                        <a:rPr lang="en-US" sz="1000" dirty="0" err="1"/>
                        <a:t>Member_id</a:t>
                      </a:r>
                      <a:endParaRPr lang="en-IN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First_name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Last_name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Age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Gender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Email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Phone_ number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Address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Subscription_id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8164578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 dirty="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Aarav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aarav.sharma@example.com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123 Main St, Delhi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8873760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Ayesha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Khan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ayesha.khan@example.com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456 Pine St, Chennai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4375626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Rohan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Kumar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rohan.kumar@example.com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456 Walnut St, Pune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5870305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Reddy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priya.reddy@example.com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456 Cedar St, Lucknow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817679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8622245-6CC1-112B-EA16-6492EB586C00}"/>
              </a:ext>
            </a:extLst>
          </p:cNvPr>
          <p:cNvSpPr txBox="1"/>
          <p:nvPr/>
        </p:nvSpPr>
        <p:spPr>
          <a:xfrm>
            <a:off x="1325640" y="3693161"/>
            <a:ext cx="7680959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/>
              <a:t>SYNTAX</a:t>
            </a:r>
            <a:r>
              <a:rPr lang="en-IN" sz="1200" dirty="0"/>
              <a:t>:</a:t>
            </a:r>
          </a:p>
          <a:p>
            <a:endParaRPr lang="en-IN" sz="1200" dirty="0"/>
          </a:p>
          <a:p>
            <a:r>
              <a:rPr lang="en-IN" sz="1200" dirty="0"/>
              <a:t>SELECT *</a:t>
            </a:r>
          </a:p>
          <a:p>
            <a:r>
              <a:rPr lang="en-IN" sz="1200" dirty="0"/>
              <a:t>FROM Members</a:t>
            </a:r>
          </a:p>
          <a:p>
            <a:r>
              <a:rPr lang="en-IN" sz="1200" dirty="0"/>
              <a:t>INNER JOIN (</a:t>
            </a:r>
          </a:p>
          <a:p>
            <a:r>
              <a:rPr lang="en-IN" sz="1200" dirty="0"/>
              <a:t>    SELECT </a:t>
            </a:r>
            <a:r>
              <a:rPr lang="en-IN" sz="1200" dirty="0" err="1"/>
              <a:t>Member_Subscriptions.member_id</a:t>
            </a:r>
            <a:r>
              <a:rPr lang="en-IN" sz="1200" dirty="0"/>
              <a:t>, </a:t>
            </a:r>
            <a:r>
              <a:rPr lang="en-IN" sz="1200" dirty="0" err="1"/>
              <a:t>trainer_id</a:t>
            </a:r>
            <a:endParaRPr lang="en-IN" sz="1200" dirty="0"/>
          </a:p>
          <a:p>
            <a:r>
              <a:rPr lang="en-IN" sz="1200" dirty="0"/>
              <a:t>    FROM </a:t>
            </a:r>
            <a:r>
              <a:rPr lang="en-IN" sz="1200" dirty="0" err="1"/>
              <a:t>Member_Subscriptions</a:t>
            </a:r>
            <a:endParaRPr lang="en-IN" sz="1200" dirty="0"/>
          </a:p>
          <a:p>
            <a:r>
              <a:rPr lang="en-IN" sz="1200" dirty="0"/>
              <a:t>    JOIN </a:t>
            </a:r>
            <a:r>
              <a:rPr lang="en-IN" sz="1200" dirty="0" err="1"/>
              <a:t>Member_Trainer_Assignments</a:t>
            </a:r>
            <a:r>
              <a:rPr lang="en-IN" sz="1200" dirty="0"/>
              <a:t> ON </a:t>
            </a:r>
            <a:r>
              <a:rPr lang="en-IN" sz="1200" dirty="0" err="1"/>
              <a:t>Member_Subscriptions.member_id</a:t>
            </a:r>
            <a:r>
              <a:rPr lang="en-IN" sz="1200" dirty="0"/>
              <a:t> =                                                                                                                                            </a:t>
            </a:r>
            <a:r>
              <a:rPr lang="en-IN" sz="1200" dirty="0" err="1"/>
              <a:t>Member_Trainer_Assignments.member_id</a:t>
            </a:r>
            <a:endParaRPr lang="en-IN" sz="1200" dirty="0"/>
          </a:p>
          <a:p>
            <a:r>
              <a:rPr lang="en-IN" sz="1200" dirty="0"/>
              <a:t>    WHERE </a:t>
            </a:r>
            <a:r>
              <a:rPr lang="en-IN" sz="1200" dirty="0" err="1"/>
              <a:t>subscription_type</a:t>
            </a:r>
            <a:r>
              <a:rPr lang="en-IN" sz="1200" dirty="0"/>
              <a:t> = 'Gold’</a:t>
            </a:r>
          </a:p>
          <a:p>
            <a:r>
              <a:rPr lang="en-IN" sz="1200" dirty="0"/>
              <a:t>) AS </a:t>
            </a:r>
            <a:r>
              <a:rPr lang="en-IN" sz="1200" dirty="0" err="1"/>
              <a:t>GoldMembers</a:t>
            </a:r>
            <a:r>
              <a:rPr lang="en-IN" sz="1200" dirty="0"/>
              <a:t> ON </a:t>
            </a:r>
            <a:r>
              <a:rPr lang="en-IN" sz="1200" dirty="0" err="1"/>
              <a:t>Members.member_id</a:t>
            </a:r>
            <a:r>
              <a:rPr lang="en-IN" sz="1200" dirty="0"/>
              <a:t> = </a:t>
            </a:r>
            <a:r>
              <a:rPr lang="en-IN" sz="1200" dirty="0" err="1"/>
              <a:t>GoldMembers.member_id</a:t>
            </a:r>
            <a:r>
              <a:rPr lang="en-IN" sz="12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9901349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E5130D5-E508-E7E1-763E-5201E5470835}"/>
              </a:ext>
            </a:extLst>
          </p:cNvPr>
          <p:cNvSpPr txBox="1"/>
          <p:nvPr/>
        </p:nvSpPr>
        <p:spPr>
          <a:xfrm>
            <a:off x="2768600" y="342315"/>
            <a:ext cx="66548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Subquery with Left Join and Conditional Aggregation: Find the total number of supplement purchases made by each member, including members who haven't made any purchases.</a:t>
            </a:r>
            <a:endParaRPr lang="en-IN" sz="12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B27418C-8183-1B9D-B636-C26A61195F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915921"/>
              </p:ext>
            </p:extLst>
          </p:nvPr>
        </p:nvGraphicFramePr>
        <p:xfrm>
          <a:off x="3947318" y="995680"/>
          <a:ext cx="4297364" cy="392398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74341">
                  <a:extLst>
                    <a:ext uri="{9D8B030D-6E8A-4147-A177-3AD203B41FA5}">
                      <a16:colId xmlns:a16="http://schemas.microsoft.com/office/drawing/2014/main" val="3974383757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583002489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2837802277"/>
                    </a:ext>
                  </a:extLst>
                </a:gridCol>
                <a:gridCol w="1074341">
                  <a:extLst>
                    <a:ext uri="{9D8B030D-6E8A-4147-A177-3AD203B41FA5}">
                      <a16:colId xmlns:a16="http://schemas.microsoft.com/office/drawing/2014/main" val="1583448073"/>
                    </a:ext>
                  </a:extLst>
                </a:gridCol>
              </a:tblGrid>
              <a:tr h="380377">
                <a:tc>
                  <a:txBody>
                    <a:bodyPr/>
                    <a:lstStyle/>
                    <a:p>
                      <a:r>
                        <a:rPr lang="en-US" sz="1000" dirty="0" err="1"/>
                        <a:t>Member_id</a:t>
                      </a:r>
                      <a:endParaRPr lang="en-IN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First_name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Last_name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Total_purchase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9177425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Aarav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4269921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1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Aditi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Patel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9462735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10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Arjun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Singh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1852636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1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Ayesha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Khan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0954790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10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Amit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Gupta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4107547"/>
                  </a:ext>
                </a:extLst>
              </a:tr>
              <a:tr h="448158">
                <a:tc>
                  <a:txBody>
                    <a:bodyPr/>
                    <a:lstStyle/>
                    <a:p>
                      <a:r>
                        <a:rPr lang="en-IN" sz="1100"/>
                        <a:t>6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Divya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2780860"/>
                  </a:ext>
                </a:extLst>
              </a:tr>
              <a:tr h="339543">
                <a:tc>
                  <a:txBody>
                    <a:bodyPr/>
                    <a:lstStyle/>
                    <a:p>
                      <a:r>
                        <a:rPr lang="en-IN" sz="1100"/>
                        <a:t>7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Rohan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Kumar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6974655"/>
                  </a:ext>
                </a:extLst>
              </a:tr>
              <a:tr h="311966">
                <a:tc>
                  <a:txBody>
                    <a:bodyPr/>
                    <a:lstStyle/>
                    <a:p>
                      <a:r>
                        <a:rPr lang="en-IN" sz="11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Neha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Jain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6045317"/>
                  </a:ext>
                </a:extLst>
              </a:tr>
              <a:tr h="339543">
                <a:tc>
                  <a:txBody>
                    <a:bodyPr/>
                    <a:lstStyle/>
                    <a:p>
                      <a:r>
                        <a:rPr lang="en-IN" sz="1100"/>
                        <a:t>9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Vivek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Verma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0503637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100"/>
                        <a:t>10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Priya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/>
                        <a:t>Reddy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764775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D4CA443-507B-5B94-3075-49093BB497CE}"/>
              </a:ext>
            </a:extLst>
          </p:cNvPr>
          <p:cNvSpPr txBox="1"/>
          <p:nvPr/>
        </p:nvSpPr>
        <p:spPr>
          <a:xfrm>
            <a:off x="3048000" y="5111365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00" b="1" dirty="0"/>
              <a:t>SYNTAX</a:t>
            </a:r>
            <a:r>
              <a:rPr lang="en-IN" sz="1000" dirty="0"/>
              <a:t>:</a:t>
            </a:r>
          </a:p>
          <a:p>
            <a:endParaRPr lang="en-IN" sz="1000" dirty="0"/>
          </a:p>
          <a:p>
            <a:r>
              <a:rPr lang="en-IN" sz="1000" dirty="0"/>
              <a:t>SELECT </a:t>
            </a:r>
            <a:r>
              <a:rPr lang="en-IN" sz="1000" dirty="0" err="1"/>
              <a:t>Members.member_id</a:t>
            </a:r>
            <a:r>
              <a:rPr lang="en-IN" sz="1000" dirty="0"/>
              <a:t>, </a:t>
            </a:r>
            <a:r>
              <a:rPr lang="en-IN" sz="1000" dirty="0" err="1"/>
              <a:t>first_name</a:t>
            </a:r>
            <a:r>
              <a:rPr lang="en-IN" sz="1000" dirty="0"/>
              <a:t>, </a:t>
            </a:r>
            <a:r>
              <a:rPr lang="en-IN" sz="1000" dirty="0" err="1"/>
              <a:t>last_name</a:t>
            </a:r>
            <a:r>
              <a:rPr lang="en-IN" sz="1000" dirty="0"/>
              <a:t>, COALESCE(</a:t>
            </a:r>
            <a:r>
              <a:rPr lang="en-IN" sz="1000" dirty="0" err="1"/>
              <a:t>total_purchases</a:t>
            </a:r>
            <a:r>
              <a:rPr lang="en-IN" sz="1000" dirty="0"/>
              <a:t>, 0) AS </a:t>
            </a:r>
            <a:r>
              <a:rPr lang="en-IN" sz="1000" dirty="0" err="1"/>
              <a:t>total_purchases</a:t>
            </a:r>
            <a:endParaRPr lang="en-IN" sz="1000" dirty="0"/>
          </a:p>
          <a:p>
            <a:r>
              <a:rPr lang="en-IN" sz="1000" dirty="0"/>
              <a:t>FROM Members</a:t>
            </a:r>
          </a:p>
          <a:p>
            <a:r>
              <a:rPr lang="en-IN" sz="1000" dirty="0"/>
              <a:t>LEFT JOIN (</a:t>
            </a:r>
          </a:p>
          <a:p>
            <a:r>
              <a:rPr lang="en-IN" sz="1000" dirty="0"/>
              <a:t>    SELECT </a:t>
            </a:r>
            <a:r>
              <a:rPr lang="en-IN" sz="1000" dirty="0" err="1"/>
              <a:t>member_id</a:t>
            </a:r>
            <a:r>
              <a:rPr lang="en-IN" sz="1000" dirty="0"/>
              <a:t>, COUNT(*) AS </a:t>
            </a:r>
            <a:r>
              <a:rPr lang="en-IN" sz="1000" dirty="0" err="1"/>
              <a:t>total_purchases</a:t>
            </a:r>
            <a:r>
              <a:rPr lang="en-IN" sz="1000" dirty="0"/>
              <a:t>    </a:t>
            </a:r>
          </a:p>
          <a:p>
            <a:r>
              <a:rPr lang="en-IN" sz="1000" dirty="0"/>
              <a:t>FROM </a:t>
            </a:r>
            <a:r>
              <a:rPr lang="en-IN" sz="1000" dirty="0" err="1"/>
              <a:t>Supplement_Purchases</a:t>
            </a:r>
            <a:endParaRPr lang="en-IN" sz="1000" dirty="0"/>
          </a:p>
          <a:p>
            <a:r>
              <a:rPr lang="en-IN" sz="1000" dirty="0"/>
              <a:t>    GROUP BY </a:t>
            </a:r>
            <a:r>
              <a:rPr lang="en-IN" sz="1000" dirty="0" err="1"/>
              <a:t>member_id</a:t>
            </a:r>
            <a:endParaRPr lang="en-IN" sz="1000" dirty="0"/>
          </a:p>
          <a:p>
            <a:r>
              <a:rPr lang="en-IN" sz="1000" dirty="0"/>
              <a:t>) AS </a:t>
            </a:r>
            <a:r>
              <a:rPr lang="en-IN" sz="1000" dirty="0" err="1"/>
              <a:t>MemberPurchases</a:t>
            </a:r>
            <a:r>
              <a:rPr lang="en-IN" sz="1000" dirty="0"/>
              <a:t> ON </a:t>
            </a:r>
            <a:r>
              <a:rPr lang="en-IN" sz="1000" dirty="0" err="1"/>
              <a:t>Members.member_id</a:t>
            </a:r>
            <a:r>
              <a:rPr lang="en-IN" sz="1000" dirty="0"/>
              <a:t> = </a:t>
            </a:r>
            <a:r>
              <a:rPr lang="en-IN" sz="1000" dirty="0" err="1"/>
              <a:t>MemberPurchases.member_id</a:t>
            </a:r>
            <a:r>
              <a:rPr lang="en-IN" sz="10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3778180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AD5F21-40DA-8AD4-4E66-2BF1FCE3CC06}"/>
              </a:ext>
            </a:extLst>
          </p:cNvPr>
          <p:cNvSpPr txBox="1"/>
          <p:nvPr/>
        </p:nvSpPr>
        <p:spPr>
          <a:xfrm>
            <a:off x="3048000" y="478135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/>
              <a:t>Subquery with Right Join and Subquery in the SELECT Clause:  </a:t>
            </a:r>
          </a:p>
          <a:p>
            <a:r>
              <a:rPr lang="en-IN" sz="1200" dirty="0"/>
              <a:t>Find trainers along with the total number of assigned members each trainer has.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B6F0A9-E0FB-DAA2-39EC-47DC4304CB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364811"/>
              </p:ext>
            </p:extLst>
          </p:nvPr>
        </p:nvGraphicFramePr>
        <p:xfrm>
          <a:off x="1351278" y="1195705"/>
          <a:ext cx="9489443" cy="2351417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355635">
                  <a:extLst>
                    <a:ext uri="{9D8B030D-6E8A-4147-A177-3AD203B41FA5}">
                      <a16:colId xmlns:a16="http://schemas.microsoft.com/office/drawing/2014/main" val="4292859263"/>
                    </a:ext>
                  </a:extLst>
                </a:gridCol>
                <a:gridCol w="1355635">
                  <a:extLst>
                    <a:ext uri="{9D8B030D-6E8A-4147-A177-3AD203B41FA5}">
                      <a16:colId xmlns:a16="http://schemas.microsoft.com/office/drawing/2014/main" val="1103126081"/>
                    </a:ext>
                  </a:extLst>
                </a:gridCol>
                <a:gridCol w="1355635">
                  <a:extLst>
                    <a:ext uri="{9D8B030D-6E8A-4147-A177-3AD203B41FA5}">
                      <a16:colId xmlns:a16="http://schemas.microsoft.com/office/drawing/2014/main" val="1250826501"/>
                    </a:ext>
                  </a:extLst>
                </a:gridCol>
                <a:gridCol w="1355635">
                  <a:extLst>
                    <a:ext uri="{9D8B030D-6E8A-4147-A177-3AD203B41FA5}">
                      <a16:colId xmlns:a16="http://schemas.microsoft.com/office/drawing/2014/main" val="1425259039"/>
                    </a:ext>
                  </a:extLst>
                </a:gridCol>
                <a:gridCol w="1355635">
                  <a:extLst>
                    <a:ext uri="{9D8B030D-6E8A-4147-A177-3AD203B41FA5}">
                      <a16:colId xmlns:a16="http://schemas.microsoft.com/office/drawing/2014/main" val="383884477"/>
                    </a:ext>
                  </a:extLst>
                </a:gridCol>
                <a:gridCol w="1168996">
                  <a:extLst>
                    <a:ext uri="{9D8B030D-6E8A-4147-A177-3AD203B41FA5}">
                      <a16:colId xmlns:a16="http://schemas.microsoft.com/office/drawing/2014/main" val="1307930688"/>
                    </a:ext>
                  </a:extLst>
                </a:gridCol>
                <a:gridCol w="1542272">
                  <a:extLst>
                    <a:ext uri="{9D8B030D-6E8A-4147-A177-3AD203B41FA5}">
                      <a16:colId xmlns:a16="http://schemas.microsoft.com/office/drawing/2014/main" val="2143213196"/>
                    </a:ext>
                  </a:extLst>
                </a:gridCol>
              </a:tblGrid>
              <a:tr h="370217">
                <a:tc>
                  <a:txBody>
                    <a:bodyPr/>
                    <a:lstStyle/>
                    <a:p>
                      <a:r>
                        <a:rPr lang="en-US" sz="1000" dirty="0" err="1"/>
                        <a:t>Trainer_id</a:t>
                      </a:r>
                      <a:endParaRPr lang="en-IN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First_name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Last_name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Specility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Email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Phone_number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Total_assigned_members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8783675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/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Amit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Sharma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Yoga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amit.sharma@example.com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9736498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Patel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Aerobics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neha.patel@example.com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3812034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Raj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Singh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Weightlifting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raj.singh@example.com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1830635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/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Kumar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Zumba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priya.kumar@example.com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2514039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/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Rahul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Gupta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Pilates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rahul.gupta@example.com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9876543214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115036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CE5B062-9CC9-E804-B362-12860E7B35B4}"/>
              </a:ext>
            </a:extLst>
          </p:cNvPr>
          <p:cNvSpPr txBox="1"/>
          <p:nvPr/>
        </p:nvSpPr>
        <p:spPr>
          <a:xfrm>
            <a:off x="1351278" y="3803027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00" b="1" dirty="0"/>
              <a:t>SYNTAX</a:t>
            </a:r>
            <a:r>
              <a:rPr lang="en-IN" sz="1000" dirty="0"/>
              <a:t>:</a:t>
            </a:r>
          </a:p>
          <a:p>
            <a:endParaRPr lang="en-IN" sz="1000" dirty="0"/>
          </a:p>
          <a:p>
            <a:r>
              <a:rPr lang="en-IN" sz="1000" dirty="0"/>
              <a:t>SELECT Trainers.*, COALESCE(</a:t>
            </a:r>
            <a:r>
              <a:rPr lang="en-IN" sz="1000" dirty="0" err="1"/>
              <a:t>total_assigned_members</a:t>
            </a:r>
            <a:r>
              <a:rPr lang="en-IN" sz="1000" dirty="0"/>
              <a:t>, 0) AS </a:t>
            </a:r>
            <a:r>
              <a:rPr lang="en-IN" sz="1000" dirty="0" err="1"/>
              <a:t>total_assigned_members</a:t>
            </a:r>
            <a:endParaRPr lang="en-IN" sz="1000" dirty="0"/>
          </a:p>
          <a:p>
            <a:r>
              <a:rPr lang="en-IN" sz="1000" dirty="0"/>
              <a:t>FROM Trainers</a:t>
            </a:r>
          </a:p>
          <a:p>
            <a:r>
              <a:rPr lang="en-IN" sz="1000" dirty="0"/>
              <a:t>RIGHT JOIN (</a:t>
            </a:r>
          </a:p>
          <a:p>
            <a:r>
              <a:rPr lang="en-IN" sz="1000" dirty="0"/>
              <a:t>    SELECT </a:t>
            </a:r>
            <a:r>
              <a:rPr lang="en-IN" sz="1000" dirty="0" err="1"/>
              <a:t>trainer_id</a:t>
            </a:r>
            <a:r>
              <a:rPr lang="en-IN" sz="1000" dirty="0"/>
              <a:t>, COUNT(</a:t>
            </a:r>
            <a:r>
              <a:rPr lang="en-IN" sz="1000" dirty="0" err="1"/>
              <a:t>member_id</a:t>
            </a:r>
            <a:r>
              <a:rPr lang="en-IN" sz="1000" dirty="0"/>
              <a:t>) AS </a:t>
            </a:r>
            <a:r>
              <a:rPr lang="en-IN" sz="1000" dirty="0" err="1"/>
              <a:t>total_assigned_members</a:t>
            </a:r>
            <a:r>
              <a:rPr lang="en-IN" sz="1000" dirty="0"/>
              <a:t>    </a:t>
            </a:r>
          </a:p>
          <a:p>
            <a:r>
              <a:rPr lang="en-IN" sz="1000" dirty="0"/>
              <a:t>FROM </a:t>
            </a:r>
            <a:r>
              <a:rPr lang="en-IN" sz="1000" dirty="0" err="1"/>
              <a:t>Member_Trainer_Assignments</a:t>
            </a:r>
            <a:r>
              <a:rPr lang="en-IN" sz="1000" dirty="0"/>
              <a:t>   </a:t>
            </a:r>
          </a:p>
          <a:p>
            <a:r>
              <a:rPr lang="en-IN" sz="1000" dirty="0"/>
              <a:t> GROUP BY </a:t>
            </a:r>
            <a:r>
              <a:rPr lang="en-IN" sz="1000" dirty="0" err="1"/>
              <a:t>trainer_id</a:t>
            </a:r>
            <a:endParaRPr lang="en-IN" sz="1000" dirty="0"/>
          </a:p>
          <a:p>
            <a:r>
              <a:rPr lang="en-IN" sz="1000" dirty="0"/>
              <a:t>) AS </a:t>
            </a:r>
            <a:r>
              <a:rPr lang="en-IN" sz="1000" dirty="0" err="1"/>
              <a:t>AssignedMembersCount</a:t>
            </a:r>
            <a:r>
              <a:rPr lang="en-IN" sz="1000" dirty="0"/>
              <a:t> ON </a:t>
            </a:r>
            <a:r>
              <a:rPr lang="en-IN" sz="1000" dirty="0" err="1"/>
              <a:t>Trainers.trainer_id</a:t>
            </a:r>
            <a:r>
              <a:rPr lang="en-IN" sz="1000" dirty="0"/>
              <a:t> = </a:t>
            </a:r>
            <a:r>
              <a:rPr lang="en-IN" sz="1000" dirty="0" err="1"/>
              <a:t>AssignedMembersCount.trainer_id</a:t>
            </a:r>
            <a:r>
              <a:rPr lang="en-IN" sz="10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168346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3B90AE-708C-0167-92AA-33C8B779B685}"/>
              </a:ext>
            </a:extLst>
          </p:cNvPr>
          <p:cNvSpPr txBox="1"/>
          <p:nvPr/>
        </p:nvSpPr>
        <p:spPr>
          <a:xfrm>
            <a:off x="3723640" y="498455"/>
            <a:ext cx="47447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/>
              <a:t>Subquery with Inner Join and Subquery in the WHERE Clause:</a:t>
            </a:r>
          </a:p>
          <a:p>
            <a:r>
              <a:rPr lang="en-US" sz="1000" dirty="0"/>
              <a:t>Find members who have used facilities today and their subscription details.</a:t>
            </a:r>
            <a:endParaRPr lang="en-IN" sz="10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F514DF2-D013-C846-EF39-1EE4A49FCA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0073337"/>
              </p:ext>
            </p:extLst>
          </p:nvPr>
        </p:nvGraphicFramePr>
        <p:xfrm>
          <a:off x="380999" y="1114425"/>
          <a:ext cx="11430002" cy="918857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900826">
                  <a:extLst>
                    <a:ext uri="{9D8B030D-6E8A-4147-A177-3AD203B41FA5}">
                      <a16:colId xmlns:a16="http://schemas.microsoft.com/office/drawing/2014/main" val="721715264"/>
                    </a:ext>
                  </a:extLst>
                </a:gridCol>
                <a:gridCol w="900826">
                  <a:extLst>
                    <a:ext uri="{9D8B030D-6E8A-4147-A177-3AD203B41FA5}">
                      <a16:colId xmlns:a16="http://schemas.microsoft.com/office/drawing/2014/main" val="3428092091"/>
                    </a:ext>
                  </a:extLst>
                </a:gridCol>
                <a:gridCol w="900826">
                  <a:extLst>
                    <a:ext uri="{9D8B030D-6E8A-4147-A177-3AD203B41FA5}">
                      <a16:colId xmlns:a16="http://schemas.microsoft.com/office/drawing/2014/main" val="801553486"/>
                    </a:ext>
                  </a:extLst>
                </a:gridCol>
                <a:gridCol w="900826">
                  <a:extLst>
                    <a:ext uri="{9D8B030D-6E8A-4147-A177-3AD203B41FA5}">
                      <a16:colId xmlns:a16="http://schemas.microsoft.com/office/drawing/2014/main" val="1745158115"/>
                    </a:ext>
                  </a:extLst>
                </a:gridCol>
                <a:gridCol w="900826">
                  <a:extLst>
                    <a:ext uri="{9D8B030D-6E8A-4147-A177-3AD203B41FA5}">
                      <a16:colId xmlns:a16="http://schemas.microsoft.com/office/drawing/2014/main" val="2879114455"/>
                    </a:ext>
                  </a:extLst>
                </a:gridCol>
                <a:gridCol w="776802">
                  <a:extLst>
                    <a:ext uri="{9D8B030D-6E8A-4147-A177-3AD203B41FA5}">
                      <a16:colId xmlns:a16="http://schemas.microsoft.com/office/drawing/2014/main" val="1093535292"/>
                    </a:ext>
                  </a:extLst>
                </a:gridCol>
                <a:gridCol w="1024845">
                  <a:extLst>
                    <a:ext uri="{9D8B030D-6E8A-4147-A177-3AD203B41FA5}">
                      <a16:colId xmlns:a16="http://schemas.microsoft.com/office/drawing/2014/main" val="781914629"/>
                    </a:ext>
                  </a:extLst>
                </a:gridCol>
                <a:gridCol w="1024845">
                  <a:extLst>
                    <a:ext uri="{9D8B030D-6E8A-4147-A177-3AD203B41FA5}">
                      <a16:colId xmlns:a16="http://schemas.microsoft.com/office/drawing/2014/main" val="1574497187"/>
                    </a:ext>
                  </a:extLst>
                </a:gridCol>
                <a:gridCol w="1024845">
                  <a:extLst>
                    <a:ext uri="{9D8B030D-6E8A-4147-A177-3AD203B41FA5}">
                      <a16:colId xmlns:a16="http://schemas.microsoft.com/office/drawing/2014/main" val="2500433619"/>
                    </a:ext>
                  </a:extLst>
                </a:gridCol>
                <a:gridCol w="1024845">
                  <a:extLst>
                    <a:ext uri="{9D8B030D-6E8A-4147-A177-3AD203B41FA5}">
                      <a16:colId xmlns:a16="http://schemas.microsoft.com/office/drawing/2014/main" val="2913894363"/>
                    </a:ext>
                  </a:extLst>
                </a:gridCol>
                <a:gridCol w="1024845">
                  <a:extLst>
                    <a:ext uri="{9D8B030D-6E8A-4147-A177-3AD203B41FA5}">
                      <a16:colId xmlns:a16="http://schemas.microsoft.com/office/drawing/2014/main" val="3939453298"/>
                    </a:ext>
                  </a:extLst>
                </a:gridCol>
                <a:gridCol w="1024845">
                  <a:extLst>
                    <a:ext uri="{9D8B030D-6E8A-4147-A177-3AD203B41FA5}">
                      <a16:colId xmlns:a16="http://schemas.microsoft.com/office/drawing/2014/main" val="2012768330"/>
                    </a:ext>
                  </a:extLst>
                </a:gridCol>
              </a:tblGrid>
              <a:tr h="370217">
                <a:tc>
                  <a:txBody>
                    <a:bodyPr/>
                    <a:lstStyle/>
                    <a:p>
                      <a:r>
                        <a:rPr lang="en-US" sz="1000" dirty="0" err="1"/>
                        <a:t>Member_id</a:t>
                      </a:r>
                      <a:endParaRPr lang="en-IN" sz="10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First_name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Last_name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Age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Gender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Email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Phone_number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Address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Use_id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Member_id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Facility_id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Use_date</a:t>
                      </a:r>
                      <a:endParaRPr lang="en-IN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7407659"/>
                  </a:ext>
                </a:extLst>
              </a:tr>
              <a:tr h="350733"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Jain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Female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neha.jain@example.com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9876543217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789 Birch St, Jaipur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000" dirty="0"/>
                        <a:t>2024-02-19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436271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A3C42C2-ED89-C264-583D-934F6EA12926}"/>
              </a:ext>
            </a:extLst>
          </p:cNvPr>
          <p:cNvSpPr txBox="1"/>
          <p:nvPr/>
        </p:nvSpPr>
        <p:spPr>
          <a:xfrm>
            <a:off x="380999" y="2249142"/>
            <a:ext cx="96621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/>
              <a:t>SYNTAX</a:t>
            </a:r>
            <a:r>
              <a:rPr lang="en-IN" sz="1200" dirty="0"/>
              <a:t>:</a:t>
            </a:r>
          </a:p>
          <a:p>
            <a:endParaRPr lang="en-IN" sz="1200" dirty="0"/>
          </a:p>
          <a:p>
            <a:r>
              <a:rPr lang="en-IN" sz="1200" dirty="0"/>
              <a:t>SELECT *</a:t>
            </a:r>
          </a:p>
          <a:p>
            <a:r>
              <a:rPr lang="en-IN" sz="1200" dirty="0"/>
              <a:t>FROM Members</a:t>
            </a:r>
          </a:p>
          <a:p>
            <a:r>
              <a:rPr lang="en-IN" sz="1200" dirty="0"/>
              <a:t>INNER JOIN </a:t>
            </a:r>
            <a:r>
              <a:rPr lang="en-IN" sz="1200" dirty="0" err="1"/>
              <a:t>Member_Facility_Use</a:t>
            </a:r>
            <a:r>
              <a:rPr lang="en-IN" sz="1200" dirty="0"/>
              <a:t> ON </a:t>
            </a:r>
            <a:r>
              <a:rPr lang="en-IN" sz="1200" dirty="0" err="1"/>
              <a:t>Members.member_id</a:t>
            </a:r>
            <a:r>
              <a:rPr lang="en-IN" sz="1200" dirty="0"/>
              <a:t> = </a:t>
            </a:r>
            <a:r>
              <a:rPr lang="en-IN" sz="1200" dirty="0" err="1"/>
              <a:t>Member_Facility_Use.member_id</a:t>
            </a:r>
            <a:endParaRPr lang="en-IN" sz="1200" dirty="0"/>
          </a:p>
          <a:p>
            <a:r>
              <a:rPr lang="en-IN" sz="1200" dirty="0"/>
              <a:t>WHERE </a:t>
            </a:r>
            <a:r>
              <a:rPr lang="en-IN" sz="1200" dirty="0" err="1"/>
              <a:t>Member_Facility_Use.use_date</a:t>
            </a:r>
            <a:r>
              <a:rPr lang="en-IN" sz="1200" dirty="0"/>
              <a:t> = CURDATE();</a:t>
            </a:r>
          </a:p>
        </p:txBody>
      </p:sp>
    </p:spTree>
    <p:extLst>
      <p:ext uri="{BB962C8B-B14F-4D97-AF65-F5344CB8AC3E}">
        <p14:creationId xmlns:p14="http://schemas.microsoft.com/office/powerpoint/2010/main" val="403900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4" name="Picture 16">
            <a:extLst>
              <a:ext uri="{FF2B5EF4-FFF2-40B4-BE49-F238E27FC236}">
                <a16:creationId xmlns:a16="http://schemas.microsoft.com/office/drawing/2014/main" id="{2DCE3BE2-8762-49BB-3FDB-A16835A71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50766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F8BB8B-46B3-DD20-EFD5-85568C2986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BDA9B9-3E62-BED6-AA51-1DFDFEE46C1A}"/>
              </a:ext>
            </a:extLst>
          </p:cNvPr>
          <p:cNvSpPr txBox="1"/>
          <p:nvPr/>
        </p:nvSpPr>
        <p:spPr>
          <a:xfrm>
            <a:off x="2276763" y="2674917"/>
            <a:ext cx="763847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THANKYOU </a:t>
            </a:r>
          </a:p>
          <a:p>
            <a:pPr algn="r"/>
            <a:r>
              <a:rPr lang="en-US" sz="2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- Rohit Bhagat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551703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F7AA809-CD6A-4533-4F67-D2F3DE85A8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030366"/>
              </p:ext>
            </p:extLst>
          </p:nvPr>
        </p:nvGraphicFramePr>
        <p:xfrm>
          <a:off x="2779376" y="1690688"/>
          <a:ext cx="6633248" cy="33375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658312">
                  <a:extLst>
                    <a:ext uri="{9D8B030D-6E8A-4147-A177-3AD203B41FA5}">
                      <a16:colId xmlns:a16="http://schemas.microsoft.com/office/drawing/2014/main" val="159299465"/>
                    </a:ext>
                  </a:extLst>
                </a:gridCol>
                <a:gridCol w="1658312">
                  <a:extLst>
                    <a:ext uri="{9D8B030D-6E8A-4147-A177-3AD203B41FA5}">
                      <a16:colId xmlns:a16="http://schemas.microsoft.com/office/drawing/2014/main" val="3154307470"/>
                    </a:ext>
                  </a:extLst>
                </a:gridCol>
                <a:gridCol w="1658312">
                  <a:extLst>
                    <a:ext uri="{9D8B030D-6E8A-4147-A177-3AD203B41FA5}">
                      <a16:colId xmlns:a16="http://schemas.microsoft.com/office/drawing/2014/main" val="584206934"/>
                    </a:ext>
                  </a:extLst>
                </a:gridCol>
                <a:gridCol w="1658312">
                  <a:extLst>
                    <a:ext uri="{9D8B030D-6E8A-4147-A177-3AD203B41FA5}">
                      <a16:colId xmlns:a16="http://schemas.microsoft.com/office/drawing/2014/main" val="40307619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858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member_id</a:t>
                      </a:r>
                      <a:endParaRPr lang="en-IN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721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first_name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varchar(50)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8219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last_name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varchar(50)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849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age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2632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gender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varchar(10)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8393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email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varchar(100)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1270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phone_number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varchar(15)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6637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address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varchar(255)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31119939"/>
                  </a:ext>
                </a:extLst>
              </a:tr>
            </a:tbl>
          </a:graphicData>
        </a:graphic>
      </p:graphicFrame>
      <p:sp>
        <p:nvSpPr>
          <p:cNvPr id="10" name="Title 9">
            <a:extLst>
              <a:ext uri="{FF2B5EF4-FFF2-40B4-BE49-F238E27FC236}">
                <a16:creationId xmlns:a16="http://schemas.microsoft.com/office/drawing/2014/main" id="{54908B5E-70C8-C443-550C-BC6975071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STRUCTURE OF THE TABLE</a:t>
            </a:r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AF419F-9E0B-A4DD-9DBB-5417541A7735}"/>
              </a:ext>
            </a:extLst>
          </p:cNvPr>
          <p:cNvSpPr txBox="1"/>
          <p:nvPr/>
        </p:nvSpPr>
        <p:spPr>
          <a:xfrm>
            <a:off x="3020291" y="5240684"/>
            <a:ext cx="6151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Syntax : desc members;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1755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DDCC801-3AB3-2950-A70E-7DBBBAECA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891941"/>
              </p:ext>
            </p:extLst>
          </p:nvPr>
        </p:nvGraphicFramePr>
        <p:xfrm>
          <a:off x="2687396" y="2132647"/>
          <a:ext cx="6817208" cy="2592705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704302">
                  <a:extLst>
                    <a:ext uri="{9D8B030D-6E8A-4147-A177-3AD203B41FA5}">
                      <a16:colId xmlns:a16="http://schemas.microsoft.com/office/drawing/2014/main" val="533484277"/>
                    </a:ext>
                  </a:extLst>
                </a:gridCol>
                <a:gridCol w="1704302">
                  <a:extLst>
                    <a:ext uri="{9D8B030D-6E8A-4147-A177-3AD203B41FA5}">
                      <a16:colId xmlns:a16="http://schemas.microsoft.com/office/drawing/2014/main" val="1350464482"/>
                    </a:ext>
                  </a:extLst>
                </a:gridCol>
                <a:gridCol w="1704302">
                  <a:extLst>
                    <a:ext uri="{9D8B030D-6E8A-4147-A177-3AD203B41FA5}">
                      <a16:colId xmlns:a16="http://schemas.microsoft.com/office/drawing/2014/main" val="3306229100"/>
                    </a:ext>
                  </a:extLst>
                </a:gridCol>
                <a:gridCol w="1704302">
                  <a:extLst>
                    <a:ext uri="{9D8B030D-6E8A-4147-A177-3AD203B41FA5}">
                      <a16:colId xmlns:a16="http://schemas.microsoft.com/office/drawing/2014/main" val="49478178"/>
                    </a:ext>
                  </a:extLst>
                </a:gridCol>
              </a:tblGrid>
              <a:tr h="367665"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NULL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Key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2812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IN" dirty="0" err="1"/>
                        <a:t>trainer_id</a:t>
                      </a:r>
                      <a:endParaRPr lang="en-IN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 dirty="0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 dirty="0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 dirty="0"/>
                        <a:t>PRI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6947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first_name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varchar(50)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6118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last_name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varchar(50)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5871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specialty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varchar(100)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0175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email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varchar(100)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3902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phone_number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varchar(15)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l"/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84390601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F6A7B87-766F-930F-D5D1-43FF109BC3B2}"/>
              </a:ext>
            </a:extLst>
          </p:cNvPr>
          <p:cNvSpPr txBox="1"/>
          <p:nvPr/>
        </p:nvSpPr>
        <p:spPr>
          <a:xfrm>
            <a:off x="3269673" y="4882862"/>
            <a:ext cx="565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Syntax : desc trainers;</a:t>
            </a:r>
            <a:endParaRPr lang="en-IN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3387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7371CFE-D978-7D2C-84E2-FE4DB4874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6617661"/>
              </p:ext>
            </p:extLst>
          </p:nvPr>
        </p:nvGraphicFramePr>
        <p:xfrm>
          <a:off x="2204604" y="2531461"/>
          <a:ext cx="7782792" cy="18288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45698">
                  <a:extLst>
                    <a:ext uri="{9D8B030D-6E8A-4147-A177-3AD203B41FA5}">
                      <a16:colId xmlns:a16="http://schemas.microsoft.com/office/drawing/2014/main" val="3153839262"/>
                    </a:ext>
                  </a:extLst>
                </a:gridCol>
                <a:gridCol w="1945698">
                  <a:extLst>
                    <a:ext uri="{9D8B030D-6E8A-4147-A177-3AD203B41FA5}">
                      <a16:colId xmlns:a16="http://schemas.microsoft.com/office/drawing/2014/main" val="1531900468"/>
                    </a:ext>
                  </a:extLst>
                </a:gridCol>
                <a:gridCol w="1945698">
                  <a:extLst>
                    <a:ext uri="{9D8B030D-6E8A-4147-A177-3AD203B41FA5}">
                      <a16:colId xmlns:a16="http://schemas.microsoft.com/office/drawing/2014/main" val="3714095813"/>
                    </a:ext>
                  </a:extLst>
                </a:gridCol>
                <a:gridCol w="1945698">
                  <a:extLst>
                    <a:ext uri="{9D8B030D-6E8A-4147-A177-3AD203B41FA5}">
                      <a16:colId xmlns:a16="http://schemas.microsoft.com/office/drawing/2014/main" val="1675494282"/>
                    </a:ext>
                  </a:extLst>
                </a:gridCol>
              </a:tblGrid>
              <a:tr h="348899"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NULL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Key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0302673"/>
                  </a:ext>
                </a:extLst>
              </a:tr>
              <a:tr h="358899">
                <a:tc>
                  <a:txBody>
                    <a:bodyPr/>
                    <a:lstStyle/>
                    <a:p>
                      <a:r>
                        <a:rPr lang="en-IN"/>
                        <a:t>supplement_id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PRI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9399314"/>
                  </a:ext>
                </a:extLst>
              </a:tr>
              <a:tr h="358899">
                <a:tc>
                  <a:txBody>
                    <a:bodyPr/>
                    <a:lstStyle/>
                    <a:p>
                      <a:r>
                        <a:rPr lang="en-IN"/>
                        <a:t>supplement_name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varchar(100)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6394912"/>
                  </a:ext>
                </a:extLst>
              </a:tr>
              <a:tr h="358899">
                <a:tc>
                  <a:txBody>
                    <a:bodyPr/>
                    <a:lstStyle/>
                    <a:p>
                      <a:r>
                        <a:rPr lang="en-IN"/>
                        <a:t>brand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varchar(100)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1863847"/>
                  </a:ext>
                </a:extLst>
              </a:tr>
              <a:tr h="358899">
                <a:tc>
                  <a:txBody>
                    <a:bodyPr/>
                    <a:lstStyle/>
                    <a:p>
                      <a:r>
                        <a:rPr lang="en-IN" dirty="0"/>
                        <a:t>price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decimal(10,2)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091441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0B05312-91F0-2C04-8EE1-7503AFBA7427}"/>
              </a:ext>
            </a:extLst>
          </p:cNvPr>
          <p:cNvSpPr txBox="1"/>
          <p:nvPr/>
        </p:nvSpPr>
        <p:spPr>
          <a:xfrm>
            <a:off x="3269673" y="4476462"/>
            <a:ext cx="565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Syntax : desc supplement;</a:t>
            </a:r>
            <a:endParaRPr lang="en-IN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4030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88F2C7E-6D86-418D-B285-BA05625E00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6812115"/>
              </p:ext>
            </p:extLst>
          </p:nvPr>
        </p:nvGraphicFramePr>
        <p:xfrm>
          <a:off x="2118590" y="2514600"/>
          <a:ext cx="7954820" cy="18288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8705">
                  <a:extLst>
                    <a:ext uri="{9D8B030D-6E8A-4147-A177-3AD203B41FA5}">
                      <a16:colId xmlns:a16="http://schemas.microsoft.com/office/drawing/2014/main" val="661060491"/>
                    </a:ext>
                  </a:extLst>
                </a:gridCol>
                <a:gridCol w="1988705">
                  <a:extLst>
                    <a:ext uri="{9D8B030D-6E8A-4147-A177-3AD203B41FA5}">
                      <a16:colId xmlns:a16="http://schemas.microsoft.com/office/drawing/2014/main" val="1425159348"/>
                    </a:ext>
                  </a:extLst>
                </a:gridCol>
                <a:gridCol w="1988705">
                  <a:extLst>
                    <a:ext uri="{9D8B030D-6E8A-4147-A177-3AD203B41FA5}">
                      <a16:colId xmlns:a16="http://schemas.microsoft.com/office/drawing/2014/main" val="3618542664"/>
                    </a:ext>
                  </a:extLst>
                </a:gridCol>
                <a:gridCol w="1988705">
                  <a:extLst>
                    <a:ext uri="{9D8B030D-6E8A-4147-A177-3AD203B41FA5}">
                      <a16:colId xmlns:a16="http://schemas.microsoft.com/office/drawing/2014/main" val="1781879924"/>
                    </a:ext>
                  </a:extLst>
                </a:gridCol>
              </a:tblGrid>
              <a:tr h="348899"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NULL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dirty="0"/>
                        <a:t>Key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4046665"/>
                  </a:ext>
                </a:extLst>
              </a:tr>
              <a:tr h="358899">
                <a:tc>
                  <a:txBody>
                    <a:bodyPr/>
                    <a:lstStyle/>
                    <a:p>
                      <a:r>
                        <a:rPr lang="en-IN"/>
                        <a:t>facility_id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PRI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4702717"/>
                  </a:ext>
                </a:extLst>
              </a:tr>
              <a:tr h="358899">
                <a:tc>
                  <a:txBody>
                    <a:bodyPr/>
                    <a:lstStyle/>
                    <a:p>
                      <a:r>
                        <a:rPr lang="en-IN"/>
                        <a:t>facility_name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varchar(100)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8633420"/>
                  </a:ext>
                </a:extLst>
              </a:tr>
              <a:tr h="358899">
                <a:tc>
                  <a:txBody>
                    <a:bodyPr/>
                    <a:lstStyle/>
                    <a:p>
                      <a:r>
                        <a:rPr lang="en-IN"/>
                        <a:t>description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text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6815569"/>
                  </a:ext>
                </a:extLst>
              </a:tr>
              <a:tr h="358899">
                <a:tc>
                  <a:txBody>
                    <a:bodyPr/>
                    <a:lstStyle/>
                    <a:p>
                      <a:r>
                        <a:rPr lang="en-IN"/>
                        <a:t>location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varchar(100)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857776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B3FED55-8049-A789-F5DF-738AF9579631}"/>
              </a:ext>
            </a:extLst>
          </p:cNvPr>
          <p:cNvSpPr txBox="1"/>
          <p:nvPr/>
        </p:nvSpPr>
        <p:spPr>
          <a:xfrm>
            <a:off x="3269673" y="4494935"/>
            <a:ext cx="565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Syntax : desc facility;</a:t>
            </a:r>
            <a:endParaRPr lang="en-IN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731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D728B43-D2E4-3FD7-631A-99BCF524F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2647670"/>
              </p:ext>
            </p:extLst>
          </p:nvPr>
        </p:nvGraphicFramePr>
        <p:xfrm>
          <a:off x="2178628" y="2316480"/>
          <a:ext cx="7834744" cy="22250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58686">
                  <a:extLst>
                    <a:ext uri="{9D8B030D-6E8A-4147-A177-3AD203B41FA5}">
                      <a16:colId xmlns:a16="http://schemas.microsoft.com/office/drawing/2014/main" val="1125293723"/>
                    </a:ext>
                  </a:extLst>
                </a:gridCol>
                <a:gridCol w="1958686">
                  <a:extLst>
                    <a:ext uri="{9D8B030D-6E8A-4147-A177-3AD203B41FA5}">
                      <a16:colId xmlns:a16="http://schemas.microsoft.com/office/drawing/2014/main" val="1060026022"/>
                    </a:ext>
                  </a:extLst>
                </a:gridCol>
                <a:gridCol w="1958686">
                  <a:extLst>
                    <a:ext uri="{9D8B030D-6E8A-4147-A177-3AD203B41FA5}">
                      <a16:colId xmlns:a16="http://schemas.microsoft.com/office/drawing/2014/main" val="200315874"/>
                    </a:ext>
                  </a:extLst>
                </a:gridCol>
                <a:gridCol w="1958686">
                  <a:extLst>
                    <a:ext uri="{9D8B030D-6E8A-4147-A177-3AD203B41FA5}">
                      <a16:colId xmlns:a16="http://schemas.microsoft.com/office/drawing/2014/main" val="25396054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3293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subscription_id</a:t>
                      </a:r>
                      <a:endParaRPr lang="en-IN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PRI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1790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member_id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4387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start_date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894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end_date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5731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subscription_type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varchar(50)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7693102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BDE3F22-0480-94B9-48A2-0AF7225E60C7}"/>
              </a:ext>
            </a:extLst>
          </p:cNvPr>
          <p:cNvSpPr txBox="1"/>
          <p:nvPr/>
        </p:nvSpPr>
        <p:spPr>
          <a:xfrm>
            <a:off x="3269673" y="4688899"/>
            <a:ext cx="565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Syntax : desc </a:t>
            </a:r>
            <a:r>
              <a:rPr lang="en-US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member_Subscriptions</a:t>
            </a:r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;</a:t>
            </a:r>
            <a:endParaRPr lang="en-IN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27761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604B26A-4029-920A-5264-6C2242DEB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7136295"/>
              </p:ext>
            </p:extLst>
          </p:nvPr>
        </p:nvGraphicFramePr>
        <p:xfrm>
          <a:off x="2030846" y="2316480"/>
          <a:ext cx="8130308" cy="22250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032577">
                  <a:extLst>
                    <a:ext uri="{9D8B030D-6E8A-4147-A177-3AD203B41FA5}">
                      <a16:colId xmlns:a16="http://schemas.microsoft.com/office/drawing/2014/main" val="2247275038"/>
                    </a:ext>
                  </a:extLst>
                </a:gridCol>
                <a:gridCol w="2032577">
                  <a:extLst>
                    <a:ext uri="{9D8B030D-6E8A-4147-A177-3AD203B41FA5}">
                      <a16:colId xmlns:a16="http://schemas.microsoft.com/office/drawing/2014/main" val="1520100243"/>
                    </a:ext>
                  </a:extLst>
                </a:gridCol>
                <a:gridCol w="2032577">
                  <a:extLst>
                    <a:ext uri="{9D8B030D-6E8A-4147-A177-3AD203B41FA5}">
                      <a16:colId xmlns:a16="http://schemas.microsoft.com/office/drawing/2014/main" val="3946729415"/>
                    </a:ext>
                  </a:extLst>
                </a:gridCol>
                <a:gridCol w="2032577">
                  <a:extLst>
                    <a:ext uri="{9D8B030D-6E8A-4147-A177-3AD203B41FA5}">
                      <a16:colId xmlns:a16="http://schemas.microsoft.com/office/drawing/2014/main" val="11083727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Field</a:t>
                      </a:r>
                      <a:endParaRPr lang="en-IN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Key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9602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purchase_id</a:t>
                      </a:r>
                      <a:endParaRPr lang="en-IN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PRI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40929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member_id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7488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supplement_id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MUL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64476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purchase_date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0291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/>
                        <a:t>quantity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YES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01222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6E780F0-344B-2114-E721-13CD9B3A5E4C}"/>
              </a:ext>
            </a:extLst>
          </p:cNvPr>
          <p:cNvSpPr txBox="1"/>
          <p:nvPr/>
        </p:nvSpPr>
        <p:spPr>
          <a:xfrm>
            <a:off x="3269673" y="4688899"/>
            <a:ext cx="5652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Syntax : desc </a:t>
            </a:r>
            <a:r>
              <a:rPr lang="en-US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supplement_Purchases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25987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1151</TotalTime>
  <Words>2331</Words>
  <Application>Microsoft Office PowerPoint</Application>
  <PresentationFormat>Widescreen</PresentationFormat>
  <Paragraphs>1013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STRUCTURE OF THE TABLE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CONTENTS OF THE TABLE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Rohit Bhagat</dc:creator>
  <cp:lastModifiedBy>Rohit Bhagat</cp:lastModifiedBy>
  <cp:revision>8</cp:revision>
  <dcterms:created xsi:type="dcterms:W3CDTF">2024-02-16T05:57:11Z</dcterms:created>
  <dcterms:modified xsi:type="dcterms:W3CDTF">2024-02-20T06:39:45Z</dcterms:modified>
</cp:coreProperties>
</file>

<file path=docProps/thumbnail.jpeg>
</file>